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65" r:id="rId5"/>
    <p:sldId id="259" r:id="rId6"/>
    <p:sldId id="263" r:id="rId7"/>
    <p:sldId id="264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ордкович Евгений Аркадьевич" initials="МЕА" lastIdx="12" clrIdx="0">
    <p:extLst>
      <p:ext uri="{19B8F6BF-5375-455C-9EA6-DF929625EA0E}">
        <p15:presenceInfo xmlns:p15="http://schemas.microsoft.com/office/powerpoint/2012/main" userId="S-1-5-21-4038752428-3609534007-3907679172-113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BBBBBB"/>
    <a:srgbClr val="A4A4A4"/>
    <a:srgbClr val="C7B98B"/>
    <a:srgbClr val="9E7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89"/>
    <p:restoredTop sz="94605"/>
  </p:normalViewPr>
  <p:slideViewPr>
    <p:cSldViewPr snapToGrid="0">
      <p:cViewPr>
        <p:scale>
          <a:sx n="100" d="100"/>
          <a:sy n="100" d="100"/>
        </p:scale>
        <p:origin x="159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17\Desktop\&#1041;&#1080;&#1079;&#1085;&#1077;&#1089;%20&#1087;&#1083;&#1072;&#1085;%20&#1087;&#1086;%20&#1086;&#1089;&#1074;&#1086;&#1077;&#1085;&#1080;&#1102;%20&#1091;&#1075;&#1083;&#1077;&#1088;&#1086;&#1076;&#1080;&#1089;&#1090;&#1099;&#1093;%20&#1088;&#1077;&#1079;&#1080;&#1089;&#1090;&#1086;&#1088;&#1086;&#1074;\&#1050;&#1085;&#1080;&#1075;&#1072;1%20(1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17\Desktop\&#1041;&#1080;&#1079;&#1085;&#1077;&#1089;%20&#1087;&#1083;&#1072;&#1085;%20&#1087;&#1086;%20&#1086;&#1089;&#1074;&#1086;&#1077;&#1085;&#1080;&#1102;%20&#1091;&#1075;&#1083;&#1077;&#1088;&#1086;&#1076;&#1080;&#1089;&#1090;&#1099;&#1093;%20&#1088;&#1077;&#1079;&#1080;&#1089;&#1090;&#1086;&#1088;&#1086;&#1074;\&#1050;&#1085;&#1080;&#1075;&#1072;1%20(1)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88\Downloads\&#1089;&#1090;&#1086;&#1080;&#1084;&#1086;&#1089;&#1090;&#1100;%20&#1074;&#1099;&#1074;&#1086;&#1076;&#1085;&#1099;&#1093;%20&#1091;&#1075;&#1083;&#1077;&#1088;&#1086;&#1076;&#1078;&#1085;&#1099;&#1093;%20&#1088;&#1077;&#1079;&#1080;&#1089;&#1090;&#1086;&#1088;&#1086;&#1074;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07\Downloads\&#1044;&#1080;&#1072;&#1075;&#1088;&#1072;&#1084;&#107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71680830213591"/>
          <c:y val="6.2465601216581096E-2"/>
          <c:w val="0.85219685039370074"/>
          <c:h val="0.841674686497521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E7F5F"/>
            </a:solidFill>
            <a:ln>
              <a:noFill/>
            </a:ln>
            <a:effectLst/>
          </c:spPr>
          <c:invertIfNegative val="0"/>
          <c:cat>
            <c:numRef>
              <c:f>'[Книга1 (1).xlsx]Лист1'!$A$11:$A$17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'[Книга1 (1).xlsx]Лист1'!$B$11:$B$17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1.4</c:v>
                </c:pt>
                <c:pt idx="3">
                  <c:v>11.32</c:v>
                </c:pt>
                <c:pt idx="4">
                  <c:v>27.41</c:v>
                </c:pt>
                <c:pt idx="5">
                  <c:v>35.99</c:v>
                </c:pt>
                <c:pt idx="6">
                  <c:v>44.57</c:v>
                </c:pt>
              </c:numCache>
            </c:numRef>
          </c:val>
        </c:ser>
        <c:ser>
          <c:idx val="1"/>
          <c:order val="1"/>
          <c:spPr>
            <a:solidFill>
              <a:srgbClr val="C7B88B"/>
            </a:solidFill>
            <a:ln>
              <a:noFill/>
            </a:ln>
            <a:effectLst/>
          </c:spPr>
          <c:invertIfNegative val="0"/>
          <c:cat>
            <c:numRef>
              <c:f>'[Книга1 (1).xlsx]Лист1'!$A$11:$A$17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'[Книга1 (1).xlsx]Лист1'!$C$11:$C$17</c:f>
              <c:numCache>
                <c:formatCode>General</c:formatCode>
                <c:ptCount val="7"/>
                <c:pt idx="0">
                  <c:v>90</c:v>
                </c:pt>
                <c:pt idx="1">
                  <c:v>103</c:v>
                </c:pt>
                <c:pt idx="2">
                  <c:v>124</c:v>
                </c:pt>
                <c:pt idx="3">
                  <c:v>137.68</c:v>
                </c:pt>
                <c:pt idx="4">
                  <c:v>150.59</c:v>
                </c:pt>
                <c:pt idx="5">
                  <c:v>178.01</c:v>
                </c:pt>
                <c:pt idx="6">
                  <c:v>212.43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8996328"/>
        <c:axId val="219006520"/>
      </c:barChart>
      <c:catAx>
        <c:axId val="218996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9006520"/>
        <c:crosses val="autoZero"/>
        <c:auto val="1"/>
        <c:lblAlgn val="ctr"/>
        <c:lblOffset val="100"/>
        <c:noMultiLvlLbl val="0"/>
      </c:catAx>
      <c:valAx>
        <c:axId val="219006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8996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79265091863517"/>
          <c:y val="7.407407407407407E-2"/>
          <c:w val="0.80476290463692035"/>
          <c:h val="0.8473148148148148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'[Книга1 (1).xlsx]Лист1'!$A$20:$A$26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'[Книга1 (1).xlsx]Лист1'!$B$20:$B$26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1.0699999999999999E-2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spPr>
            <a:solidFill>
              <a:srgbClr val="C7B88B"/>
            </a:solidFill>
            <a:ln>
              <a:noFill/>
            </a:ln>
            <a:effectLst/>
          </c:spPr>
          <c:invertIfNegative val="0"/>
          <c:cat>
            <c:numRef>
              <c:f>'[Книга1 (1).xlsx]Лист1'!$A$20:$A$26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'[Книга1 (1).xlsx]Лист1'!$C$20:$C$26</c:f>
              <c:numCache>
                <c:formatCode>General</c:formatCode>
                <c:ptCount val="7"/>
                <c:pt idx="0">
                  <c:v>75000000</c:v>
                </c:pt>
                <c:pt idx="1">
                  <c:v>86250000</c:v>
                </c:pt>
                <c:pt idx="2">
                  <c:v>99187500</c:v>
                </c:pt>
                <c:pt idx="3">
                  <c:v>114065625</c:v>
                </c:pt>
                <c:pt idx="4">
                  <c:v>131175468</c:v>
                </c:pt>
                <c:pt idx="5">
                  <c:v>150851789</c:v>
                </c:pt>
                <c:pt idx="6">
                  <c:v>173479557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9000248"/>
        <c:axId val="219004952"/>
      </c:barChart>
      <c:catAx>
        <c:axId val="219000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9004952"/>
        <c:crosses val="autoZero"/>
        <c:auto val="1"/>
        <c:lblAlgn val="ctr"/>
        <c:lblOffset val="100"/>
        <c:noMultiLvlLbl val="0"/>
      </c:catAx>
      <c:valAx>
        <c:axId val="219004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9000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7B88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8D3-4CD1-B9BB-D0C7F5307FF6}"/>
              </c:ext>
            </c:extLst>
          </c:dPt>
          <c:dPt>
            <c:idx val="1"/>
            <c:bubble3D val="0"/>
            <c:spPr>
              <a:solidFill>
                <a:srgbClr val="3A291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D3-4CD1-B9BB-D0C7F5307FF6}"/>
              </c:ext>
            </c:extLst>
          </c:dPt>
          <c:dLbls>
            <c:dLbl>
              <c:idx val="0"/>
              <c:layout>
                <c:manualLayout>
                  <c:x val="-0.11111752335305913"/>
                  <c:y val="0.15752077865266836"/>
                </c:manualLayout>
              </c:layout>
              <c:tx>
                <c:rich>
                  <a:bodyPr/>
                  <a:lstStyle/>
                  <a:p>
                    <a:fld id="{CB10DFBD-627D-44AB-8996-528C30994906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8D3-4CD1-B9BB-D0C7F5307FF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8351901664465856"/>
                  <c:y val="-0.22124708369787111"/>
                </c:manualLayout>
              </c:layout>
              <c:tx>
                <c:rich>
                  <a:bodyPr/>
                  <a:lstStyle/>
                  <a:p>
                    <a:fld id="{8FE48AB6-27AB-480F-9334-CBEB7BEEA4AB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8D3-4CD1-B9BB-D0C7F5307FF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Лист1!$A$1:$A$2</c:f>
              <c:numCache>
                <c:formatCode>0.0%</c:formatCode>
                <c:ptCount val="2"/>
                <c:pt idx="0">
                  <c:v>0.11700000000000001</c:v>
                </c:pt>
                <c:pt idx="1">
                  <c:v>0.88300000000000001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D3-4CD1-B9BB-D0C7F5307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0.36488</cdr:x>
      <cdr:y>0.4313</cdr:y>
    </cdr:from>
    <cdr:to>
      <cdr:x>0.59343</cdr:x>
      <cdr:y>0.86181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1459914" y="916081"/>
          <a:ext cx="91440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</cdr:spPr>
      <cdr:style>
        <a:lnRef xmlns:a="http://schemas.openxmlformats.org/drawingml/2006/main" idx="0">
          <a:srgbClr val="000000"/>
        </a:lnRef>
        <a:fillRef xmlns:a="http://schemas.openxmlformats.org/drawingml/2006/main" idx="0">
          <a:srgbClr val="000000"/>
        </a:fillRef>
        <a:effectRef xmlns:a="http://schemas.openxmlformats.org/drawingml/2006/main" idx="0">
          <a:srgbClr val="000000"/>
        </a:effectRef>
        <a:fontRef xmlns:a="http://schemas.openxmlformats.org/drawingml/2006/main" idx="none"/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1,1%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0.48575</cdr:x>
      <cdr:y>0.38015</cdr:y>
    </cdr:from>
    <cdr:to>
      <cdr:x>0.71429</cdr:x>
      <cdr:y>0.81066</cdr:y>
    </cdr:to>
    <cdr:sp macro="" textlink="">
      <cdr:nvSpPr>
        <cdr:cNvPr id="3" name="TextBox 2"/>
        <cdr:cNvSpPr txBox="1"/>
      </cdr:nvSpPr>
      <cdr:spPr bwMode="auto">
        <a:xfrm xmlns:a="http://schemas.openxmlformats.org/drawingml/2006/main">
          <a:off x="1943496" y="807434"/>
          <a:ext cx="91440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</cdr:spPr>
      <cdr:style>
        <a:lnRef xmlns:a="http://schemas.openxmlformats.org/drawingml/2006/main" idx="0">
          <a:srgbClr val="000000"/>
        </a:lnRef>
        <a:fillRef xmlns:a="http://schemas.openxmlformats.org/drawingml/2006/main" idx="0">
          <a:srgbClr val="000000"/>
        </a:fillRef>
        <a:effectRef xmlns:a="http://schemas.openxmlformats.org/drawingml/2006/main" idx="0">
          <a:srgbClr val="000000"/>
        </a:effectRef>
        <a:fontRef xmlns:a="http://schemas.openxmlformats.org/drawingml/2006/main" idx="none"/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8,2%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0.59605</cdr:x>
      <cdr:y>0.30364</cdr:y>
    </cdr:from>
    <cdr:to>
      <cdr:x>0.82459</cdr:x>
      <cdr:y>0.73415</cdr:y>
    </cdr:to>
    <cdr:sp macro="" textlink="">
      <cdr:nvSpPr>
        <cdr:cNvPr id="4" name="TextBox 3"/>
        <cdr:cNvSpPr txBox="1"/>
      </cdr:nvSpPr>
      <cdr:spPr bwMode="auto">
        <a:xfrm xmlns:a="http://schemas.openxmlformats.org/drawingml/2006/main">
          <a:off x="2384816" y="644932"/>
          <a:ext cx="91440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</cdr:spPr>
      <cdr:style>
        <a:lnRef xmlns:a="http://schemas.openxmlformats.org/drawingml/2006/main" idx="0">
          <a:srgbClr val="000000"/>
        </a:lnRef>
        <a:fillRef xmlns:a="http://schemas.openxmlformats.org/drawingml/2006/main" idx="0">
          <a:srgbClr val="000000"/>
        </a:fillRef>
        <a:effectRef xmlns:a="http://schemas.openxmlformats.org/drawingml/2006/main" idx="0">
          <a:srgbClr val="000000"/>
        </a:effectRef>
        <a:fontRef xmlns:a="http://schemas.openxmlformats.org/drawingml/2006/main" idx="none"/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18,2%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0.71912</cdr:x>
      <cdr:y>0.19607</cdr:y>
    </cdr:from>
    <cdr:to>
      <cdr:x>0.94766</cdr:x>
      <cdr:y>0.62658</cdr:y>
    </cdr:to>
    <cdr:sp macro="" textlink="">
      <cdr:nvSpPr>
        <cdr:cNvPr id="5" name="TextBox 4"/>
        <cdr:cNvSpPr txBox="1"/>
      </cdr:nvSpPr>
      <cdr:spPr bwMode="auto">
        <a:xfrm xmlns:a="http://schemas.openxmlformats.org/drawingml/2006/main">
          <a:off x="2877202" y="416453"/>
          <a:ext cx="91440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</cdr:spPr>
      <cdr:style>
        <a:lnRef xmlns:a="http://schemas.openxmlformats.org/drawingml/2006/main" idx="0">
          <a:srgbClr val="000000"/>
        </a:lnRef>
        <a:fillRef xmlns:a="http://schemas.openxmlformats.org/drawingml/2006/main" idx="0">
          <a:srgbClr val="000000"/>
        </a:fillRef>
        <a:effectRef xmlns:a="http://schemas.openxmlformats.org/drawingml/2006/main" idx="0">
          <a:srgbClr val="000000"/>
        </a:effectRef>
        <a:fontRef xmlns:a="http://schemas.openxmlformats.org/drawingml/2006/main" idx="none"/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20,2%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0.84579</cdr:x>
      <cdr:y>0.06966</cdr:y>
    </cdr:from>
    <cdr:to>
      <cdr:x>0.98857</cdr:x>
      <cdr:y>0.44923</cdr:y>
    </cdr:to>
    <cdr:sp macro="" textlink="">
      <cdr:nvSpPr>
        <cdr:cNvPr id="6" name="TextBox 5"/>
        <cdr:cNvSpPr txBox="1"/>
      </cdr:nvSpPr>
      <cdr:spPr bwMode="auto">
        <a:xfrm xmlns:a="http://schemas.openxmlformats.org/drawingml/2006/main">
          <a:off x="3384026" y="147967"/>
          <a:ext cx="571251" cy="8061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</cdr:spPr>
      <cdr:style>
        <a:lnRef xmlns:a="http://schemas.openxmlformats.org/drawingml/2006/main" idx="0">
          <a:srgbClr val="000000"/>
        </a:lnRef>
        <a:fillRef xmlns:a="http://schemas.openxmlformats.org/drawingml/2006/main" idx="0">
          <a:srgbClr val="000000"/>
        </a:fillRef>
        <a:effectRef xmlns:a="http://schemas.openxmlformats.org/drawingml/2006/main" idx="0">
          <a:srgbClr val="000000"/>
        </a:effectRef>
        <a:fontRef xmlns:a="http://schemas.openxmlformats.org/drawingml/2006/main" idx="none"/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20,9%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0.69065</cdr:x>
      <cdr:y>0.08208</cdr:y>
    </cdr:from>
    <cdr:to>
      <cdr:x>0.9185</cdr:x>
      <cdr:y>0.52953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2771634" y="167739"/>
          <a:ext cx="914380" cy="9144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</cdr:spPr>
      <cdr:style>
        <a:lnRef xmlns:a="http://schemas.openxmlformats.org/drawingml/2006/main" idx="0">
          <a:srgbClr val="000000"/>
        </a:lnRef>
        <a:fillRef xmlns:a="http://schemas.openxmlformats.org/drawingml/2006/main" idx="0">
          <a:srgbClr val="000000"/>
        </a:fillRef>
        <a:effectRef xmlns:a="http://schemas.openxmlformats.org/drawingml/2006/main" idx="0">
          <a:srgbClr val="000000"/>
        </a:effectRef>
        <a:fontRef xmlns:a="http://schemas.openxmlformats.org/drawingml/2006/main" idx="none"/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0,000000007%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48892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1716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0" name="Уровень текста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0175" y="248158"/>
            <a:ext cx="8883650" cy="269242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g object 16"/>
          <p:cNvSpPr/>
          <p:nvPr/>
        </p:nvSpPr>
        <p:spPr>
          <a:xfrm>
            <a:off x="359661" y="260604"/>
            <a:ext cx="1542292" cy="2514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0175" y="248158"/>
            <a:ext cx="8883650" cy="269242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577338"/>
            <a:ext cx="3977641" cy="452628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g object 16"/>
          <p:cNvSpPr/>
          <p:nvPr/>
        </p:nvSpPr>
        <p:spPr>
          <a:xfrm>
            <a:off x="359661" y="260604"/>
            <a:ext cx="1542292" cy="2514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0175" y="248158"/>
            <a:ext cx="8883650" cy="269242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/>
        </p:nvSpPr>
        <p:spPr>
          <a:xfrm>
            <a:off x="7336195" y="6467347"/>
            <a:ext cx="1542290" cy="25146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48708" y="383623"/>
            <a:ext cx="8883651" cy="269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15874" y="1116024"/>
            <a:ext cx="8512251" cy="1391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92792" y="6579609"/>
            <a:ext cx="191047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indent="38100">
              <a:defRPr sz="1000" spc="-4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3"/>
          <p:cNvSpPr/>
          <p:nvPr/>
        </p:nvSpPr>
        <p:spPr>
          <a:xfrm flipH="1">
            <a:off x="0" y="-1"/>
            <a:ext cx="9144002" cy="6858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6" name="object 4"/>
          <p:cNvSpPr/>
          <p:nvPr/>
        </p:nvSpPr>
        <p:spPr>
          <a:xfrm>
            <a:off x="-2" y="0"/>
            <a:ext cx="6971541" cy="6858000"/>
          </a:xfrm>
          <a:prstGeom prst="rect">
            <a:avLst/>
          </a:prstGeom>
          <a:gradFill>
            <a:gsLst>
              <a:gs pos="0">
                <a:srgbClr val="2B2118"/>
              </a:gs>
              <a:gs pos="100000">
                <a:srgbClr val="5F544D"/>
              </a:gs>
            </a:gsLst>
            <a:lin ang="14405929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0" name="object 8"/>
          <p:cNvSpPr txBox="1">
            <a:spLocks noGrp="1"/>
          </p:cNvSpPr>
          <p:nvPr>
            <p:ph type="title"/>
          </p:nvPr>
        </p:nvSpPr>
        <p:spPr>
          <a:xfrm>
            <a:off x="340929" y="984714"/>
            <a:ext cx="6453766" cy="223375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indent="12700" algn="just">
              <a:spcBef>
                <a:spcPts val="100"/>
              </a:spcBef>
              <a:defRPr sz="4800" b="0" spc="-1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u="none" spc="-1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 освоение серийного производства постоянных непроволочных углеродистых резисторов гражданского назначения с целью импортозамещения и увеличения доли рынка отечественных изделий</a:t>
            </a:r>
            <a:endParaRPr lang="ru-RU" sz="2400" u="none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bject 9"/>
          <p:cNvSpPr txBox="1"/>
          <p:nvPr/>
        </p:nvSpPr>
        <p:spPr>
          <a:xfrm>
            <a:off x="315874" y="3256174"/>
            <a:ext cx="6478821" cy="1846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just"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в </a:t>
            </a:r>
            <a:r>
              <a:rPr spc="4" dirty="0" err="1"/>
              <a:t>рамках</a:t>
            </a:r>
            <a:r>
              <a:rPr spc="4" dirty="0"/>
              <a:t> </a:t>
            </a:r>
            <a:r>
              <a:rPr spc="-4" dirty="0" err="1"/>
              <a:t>реализации</a:t>
            </a:r>
            <a:r>
              <a:rPr spc="-4" dirty="0"/>
              <a:t> </a:t>
            </a:r>
            <a:r>
              <a:rPr spc="-16" dirty="0" err="1"/>
              <a:t>государственной</a:t>
            </a:r>
            <a:r>
              <a:rPr dirty="0"/>
              <a:t> </a:t>
            </a:r>
            <a:r>
              <a:rPr spc="-4" dirty="0" err="1"/>
              <a:t>программы</a:t>
            </a:r>
            <a:r>
              <a:rPr lang="ru-RU" spc="-4" dirty="0"/>
              <a:t> </a:t>
            </a:r>
            <a:r>
              <a:rPr dirty="0"/>
              <a:t>«</a:t>
            </a:r>
            <a:r>
              <a:rPr dirty="0" err="1"/>
              <a:t>Развитие</a:t>
            </a:r>
            <a:r>
              <a:rPr dirty="0"/>
              <a:t> </a:t>
            </a:r>
            <a:r>
              <a:rPr spc="-12" dirty="0" err="1"/>
              <a:t>электронной</a:t>
            </a:r>
            <a:r>
              <a:rPr spc="-12" dirty="0"/>
              <a:t> </a:t>
            </a:r>
            <a:r>
              <a:rPr spc="0" dirty="0"/>
              <a:t>и </a:t>
            </a:r>
            <a:r>
              <a:rPr spc="-12" dirty="0" err="1"/>
              <a:t>радиоэлектронной</a:t>
            </a:r>
            <a:r>
              <a:rPr spc="-12" dirty="0"/>
              <a:t>  </a:t>
            </a:r>
            <a:r>
              <a:rPr spc="-12" dirty="0" err="1"/>
              <a:t>промышленности</a:t>
            </a:r>
            <a:r>
              <a:rPr spc="-12" dirty="0"/>
              <a:t>»</a:t>
            </a:r>
            <a:endParaRPr lang="ru-RU" spc="-12" dirty="0"/>
          </a:p>
          <a:p>
            <a:pPr marR="371475" indent="12700">
              <a:defRPr sz="2000" spc="-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pc="-12" dirty="0"/>
          </a:p>
          <a:p>
            <a:pPr marR="371475" indent="12700">
              <a:defRPr sz="2000" spc="-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pc="-12" dirty="0"/>
          </a:p>
          <a:p>
            <a:pPr marR="371475" indent="12700">
              <a:defRPr sz="2000" spc="-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pc="-12" dirty="0"/>
              <a:t>ЭКБ</a:t>
            </a:r>
            <a:endParaRPr spc="-12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0205BAE-4DED-2048-632E-54E14A040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2829" y="339482"/>
            <a:ext cx="1606804" cy="2680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F1424AA-2EA4-4026-BE46-C8FB9A1093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72461" y="238832"/>
            <a:ext cx="2190261" cy="46934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17"/>
          <p:cNvSpPr txBox="1">
            <a:spLocks noGrp="1"/>
          </p:cNvSpPr>
          <p:nvPr>
            <p:ph type="sldNum" sz="quarter" idx="4294967295"/>
          </p:nvPr>
        </p:nvSpPr>
        <p:spPr>
          <a:xfrm>
            <a:off x="4508500" y="6569905"/>
            <a:ext cx="127001" cy="13554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/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78" name="object 5"/>
          <p:cNvSpPr txBox="1"/>
          <p:nvPr/>
        </p:nvSpPr>
        <p:spPr>
          <a:xfrm>
            <a:off x="4762662" y="962403"/>
            <a:ext cx="3409787" cy="226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 b="1" spc="-1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dirty="0" err="1">
                <a:solidFill>
                  <a:srgbClr val="9E7F5F"/>
                </a:solidFill>
              </a:rPr>
              <a:t>Область</a:t>
            </a:r>
            <a:r>
              <a:rPr sz="1400" dirty="0">
                <a:solidFill>
                  <a:srgbClr val="9E7F5F"/>
                </a:solidFill>
              </a:rPr>
              <a:t> </a:t>
            </a:r>
            <a:r>
              <a:rPr sz="1400" spc="0" dirty="0" err="1">
                <a:solidFill>
                  <a:srgbClr val="9E7F5F"/>
                </a:solidFill>
              </a:rPr>
              <a:t>применения</a:t>
            </a:r>
            <a:endParaRPr sz="1400" spc="0" dirty="0">
              <a:solidFill>
                <a:srgbClr val="9E7F5F"/>
              </a:solidFill>
            </a:endParaRPr>
          </a:p>
          <a:p>
            <a:pPr marR="5080">
              <a:lnSpc>
                <a:spcPct val="150000"/>
              </a:lnSpc>
              <a:buSzPct val="100000"/>
              <a:defRPr sz="1200" i="1" spc="-5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000" dirty="0"/>
              <a:t>Отрасли применения: </a:t>
            </a:r>
          </a:p>
          <a:p>
            <a:pPr marR="5080">
              <a:lnSpc>
                <a:spcPct val="150000"/>
              </a:lnSpc>
              <a:buSzPct val="100000"/>
              <a:defRPr sz="1200" i="1" spc="-5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000" dirty="0" err="1"/>
              <a:t>автоэлектроника</a:t>
            </a:r>
            <a:r>
              <a:rPr lang="ru-RU" sz="1000" dirty="0"/>
              <a:t>, промышленная автоматика, медицинская техника, телекоммуникационное оборудование и др.</a:t>
            </a:r>
          </a:p>
          <a:p>
            <a:pPr marR="5080">
              <a:lnSpc>
                <a:spcPct val="150000"/>
              </a:lnSpc>
              <a:buSzPct val="100000"/>
              <a:defRPr sz="1200" i="1" spc="-5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000" dirty="0"/>
              <a:t>П</a:t>
            </a:r>
            <a:r>
              <a:rPr sz="1000" dirty="0" err="1"/>
              <a:t>отребительские</a:t>
            </a:r>
            <a:r>
              <a:rPr sz="1000" dirty="0"/>
              <a:t> </a:t>
            </a:r>
            <a:r>
              <a:rPr sz="1000" dirty="0" err="1"/>
              <a:t>сегменты</a:t>
            </a:r>
            <a:r>
              <a:rPr sz="1000" dirty="0"/>
              <a:t> </a:t>
            </a:r>
            <a:r>
              <a:rPr sz="1000" dirty="0" err="1"/>
              <a:t>рынка</a:t>
            </a:r>
            <a:r>
              <a:rPr lang="ru-RU" sz="1000" dirty="0"/>
              <a:t>:</a:t>
            </a:r>
          </a:p>
          <a:p>
            <a:pPr marR="5080">
              <a:lnSpc>
                <a:spcPct val="150000"/>
              </a:lnSpc>
              <a:buSzPct val="100000"/>
              <a:defRPr sz="1200" i="1" spc="-5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00" dirty="0"/>
              <a:t>B2B</a:t>
            </a:r>
            <a:r>
              <a:rPr lang="ru-RU" sz="1000" dirty="0"/>
              <a:t>, дистрибьютерская сеть.</a:t>
            </a:r>
          </a:p>
          <a:p>
            <a:pPr marR="5080">
              <a:lnSpc>
                <a:spcPct val="150000"/>
              </a:lnSpc>
              <a:buSzPct val="100000"/>
              <a:defRPr sz="1200" i="1" spc="-5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000" dirty="0"/>
              <a:t>Конечные продукты с использованием разрабатываемого ЭКБ:</a:t>
            </a:r>
          </a:p>
          <a:p>
            <a:pPr marR="5080">
              <a:lnSpc>
                <a:spcPct val="150000"/>
              </a:lnSpc>
              <a:buSzPct val="100000"/>
              <a:defRPr sz="1200" i="1" spc="-5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000" dirty="0"/>
              <a:t>счетчики электроэнергии, пожарная сигнализация и др. </a:t>
            </a:r>
            <a:endParaRPr sz="1000" dirty="0"/>
          </a:p>
        </p:txBody>
      </p:sp>
      <p:sp>
        <p:nvSpPr>
          <p:cNvPr id="79" name="object 6"/>
          <p:cNvSpPr txBox="1"/>
          <p:nvPr/>
        </p:nvSpPr>
        <p:spPr>
          <a:xfrm>
            <a:off x="323670" y="938658"/>
            <a:ext cx="3525522" cy="44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 b="1" spc="-5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rgbClr val="9E7F5F"/>
                </a:solidFill>
              </a:rPr>
              <a:t>Перечень</a:t>
            </a:r>
            <a:r>
              <a:rPr dirty="0">
                <a:solidFill>
                  <a:srgbClr val="9E7F5F"/>
                </a:solidFill>
              </a:rPr>
              <a:t> </a:t>
            </a:r>
            <a:r>
              <a:rPr spc="-10" dirty="0" err="1">
                <a:solidFill>
                  <a:srgbClr val="9E7F5F"/>
                </a:solidFill>
              </a:rPr>
              <a:t>разрабатываемых</a:t>
            </a:r>
            <a:r>
              <a:rPr spc="-25" dirty="0">
                <a:solidFill>
                  <a:srgbClr val="9E7F5F"/>
                </a:solidFill>
              </a:rPr>
              <a:t> </a:t>
            </a:r>
          </a:p>
          <a:p>
            <a:pPr indent="12700">
              <a:spcBef>
                <a:spcPts val="100"/>
              </a:spcBef>
              <a:defRPr sz="1400" b="1" spc="-15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rgbClr val="9E7F5F"/>
                </a:solidFill>
              </a:rPr>
              <a:t>продуктов</a:t>
            </a:r>
            <a:endParaRPr dirty="0">
              <a:solidFill>
                <a:srgbClr val="9E7F5F"/>
              </a:solidFill>
            </a:endParaRPr>
          </a:p>
        </p:txBody>
      </p:sp>
      <p:sp>
        <p:nvSpPr>
          <p:cNvPr id="80" name="object 7"/>
          <p:cNvSpPr txBox="1"/>
          <p:nvPr/>
        </p:nvSpPr>
        <p:spPr>
          <a:xfrm>
            <a:off x="417537" y="1935297"/>
            <a:ext cx="3640909" cy="1603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 algn="just">
              <a:spcBef>
                <a:spcPts val="100"/>
              </a:spcBef>
              <a:defRPr sz="1200" i="1" spc="-10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000" dirty="0"/>
              <a:t>Описание: выводные постоянные непроволочные углеродистые резисторы, предназначенные для работы </a:t>
            </a:r>
            <a:br>
              <a:rPr lang="ru-RU" sz="1000" dirty="0"/>
            </a:br>
            <a:r>
              <a:rPr lang="ru-RU" sz="1000" dirty="0"/>
              <a:t>в электрических цепях постоянного и переменного токов, </a:t>
            </a:r>
            <a:br>
              <a:rPr lang="ru-RU" sz="1000" dirty="0"/>
            </a:br>
            <a:r>
              <a:rPr lang="ru-RU" sz="1000" dirty="0"/>
              <a:t>а так же в импульсных режимах эксплуатации.</a:t>
            </a:r>
          </a:p>
          <a:p>
            <a:pPr marR="5080" indent="12700">
              <a:spcBef>
                <a:spcPts val="100"/>
              </a:spcBef>
              <a:defRPr sz="1200" i="1" spc="-10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000" dirty="0"/>
              <a:t>Количество типоразмеров: 5 шт.;</a:t>
            </a:r>
          </a:p>
          <a:p>
            <a:pPr marR="5080" indent="12700">
              <a:spcBef>
                <a:spcPts val="100"/>
              </a:spcBef>
              <a:defRPr sz="1200" i="1" spc="-10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000" dirty="0"/>
              <a:t>Допускаемая мощность рассеяния: 1/6 – 2 Вт.</a:t>
            </a:r>
          </a:p>
          <a:p>
            <a:pPr marR="5080" indent="12700">
              <a:spcBef>
                <a:spcPts val="100"/>
              </a:spcBef>
              <a:defRPr sz="1200" i="1" spc="-10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z="1000" dirty="0"/>
          </a:p>
          <a:p>
            <a:pPr marR="5080" indent="12700">
              <a:spcBef>
                <a:spcPts val="100"/>
              </a:spcBef>
              <a:defRPr sz="1200" i="1" spc="-10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000" spc="-5" dirty="0"/>
              <a:t>Подтвержденные объемы потребления на внутреннем рынке: </a:t>
            </a:r>
            <a:r>
              <a:rPr lang="ru-RU" sz="1000" spc="-5" dirty="0">
                <a:solidFill>
                  <a:srgbClr val="7F7F7F"/>
                </a:solidFill>
              </a:rPr>
              <a:t>не менее 130 800 000 шт./год.</a:t>
            </a:r>
          </a:p>
          <a:p>
            <a:pPr marR="5080" indent="12700">
              <a:spcBef>
                <a:spcPts val="100"/>
              </a:spcBef>
              <a:defRPr sz="1200" i="1" spc="-10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000" spc="-5" dirty="0"/>
              <a:t>Объемы </a:t>
            </a:r>
            <a:r>
              <a:rPr lang="ru-RU" sz="1000" spc="-5" dirty="0">
                <a:solidFill>
                  <a:srgbClr val="7F7F7F"/>
                </a:solidFill>
              </a:rPr>
              <a:t>потребления на внешних </a:t>
            </a:r>
            <a:r>
              <a:rPr lang="ru-RU" sz="1000" spc="-5" dirty="0"/>
              <a:t>рынках: 7 321 трлн. шт.</a:t>
            </a:r>
          </a:p>
        </p:txBody>
      </p:sp>
      <p:sp>
        <p:nvSpPr>
          <p:cNvPr id="81" name="object 8"/>
          <p:cNvSpPr txBox="1"/>
          <p:nvPr/>
        </p:nvSpPr>
        <p:spPr>
          <a:xfrm>
            <a:off x="4762663" y="3642373"/>
            <a:ext cx="210121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 b="1" spc="-5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rgbClr val="9E7F5F"/>
                </a:solidFill>
              </a:rPr>
              <a:t>Кооперация</a:t>
            </a:r>
            <a:r>
              <a:rPr dirty="0">
                <a:solidFill>
                  <a:srgbClr val="9E7F5F"/>
                </a:solidFill>
              </a:rPr>
              <a:t> </a:t>
            </a:r>
            <a:r>
              <a:rPr spc="0" dirty="0" err="1">
                <a:solidFill>
                  <a:srgbClr val="9E7F5F"/>
                </a:solidFill>
              </a:rPr>
              <a:t>по</a:t>
            </a:r>
            <a:r>
              <a:rPr spc="-70" dirty="0">
                <a:solidFill>
                  <a:srgbClr val="9E7F5F"/>
                </a:solidFill>
              </a:rPr>
              <a:t> </a:t>
            </a:r>
            <a:r>
              <a:rPr spc="0" dirty="0" err="1">
                <a:solidFill>
                  <a:srgbClr val="9E7F5F"/>
                </a:solidFill>
              </a:rPr>
              <a:t>проекту</a:t>
            </a:r>
            <a:endParaRPr spc="0" dirty="0">
              <a:solidFill>
                <a:srgbClr val="9E7F5F"/>
              </a:solidFill>
            </a:endParaRPr>
          </a:p>
        </p:txBody>
      </p:sp>
      <p:sp>
        <p:nvSpPr>
          <p:cNvPr id="83" name="object 10"/>
          <p:cNvSpPr txBox="1"/>
          <p:nvPr/>
        </p:nvSpPr>
        <p:spPr>
          <a:xfrm>
            <a:off x="338674" y="1453574"/>
            <a:ext cx="310121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355600" indent="-342900">
              <a:spcBef>
                <a:spcPts val="100"/>
              </a:spcBef>
              <a:buSzPct val="100000"/>
              <a:buAutoNum type="arabicPeriod"/>
              <a:tabLst>
                <a:tab pos="342900" algn="l"/>
                <a:tab pos="355600" algn="l"/>
              </a:tabLst>
              <a:defRPr sz="1500" spc="-10"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Постоянные непроволочные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углеродистые резисторы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CFR</a:t>
            </a:r>
            <a:endParaRPr spc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4" name="object 11"/>
          <p:cNvSpPr txBox="1"/>
          <p:nvPr/>
        </p:nvSpPr>
        <p:spPr>
          <a:xfrm>
            <a:off x="4762662" y="4177151"/>
            <a:ext cx="3563912" cy="1205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355600" indent="-342900">
              <a:spcBef>
                <a:spcPts val="100"/>
              </a:spcBef>
              <a:buSzPct val="100000"/>
              <a:buAutoNum type="arabicPeriod"/>
              <a:tabLst>
                <a:tab pos="342900" algn="l"/>
                <a:tab pos="355600" algn="l"/>
              </a:tabLst>
              <a:defRPr sz="1500" spc="-5"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ЗАО НПК «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ЯрЛи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», г. Ярославль</a:t>
            </a:r>
          </a:p>
          <a:p>
            <a:pPr marL="355600" indent="-342900">
              <a:spcBef>
                <a:spcPts val="100"/>
              </a:spcBef>
              <a:buSzPct val="100000"/>
              <a:buFontTx/>
              <a:buAutoNum type="arabicPeriod"/>
              <a:tabLst>
                <a:tab pos="342900" algn="l"/>
                <a:tab pos="355600" algn="l"/>
              </a:tabLst>
              <a:defRPr sz="1500" spc="-5"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ООО «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Москабель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» , г. Москва</a:t>
            </a:r>
          </a:p>
          <a:p>
            <a:pPr marL="355600" indent="-342900">
              <a:spcBef>
                <a:spcPts val="100"/>
              </a:spcBef>
              <a:buSzPct val="100000"/>
              <a:buAutoNum type="arabicPeriod"/>
              <a:tabLst>
                <a:tab pos="342900" algn="l"/>
                <a:tab pos="355600" algn="l"/>
              </a:tabLst>
              <a:defRPr sz="1500" spc="-5"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ООО  «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Дельтапласт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», г. Москва</a:t>
            </a:r>
          </a:p>
          <a:p>
            <a:pPr marL="355600" indent="-342900">
              <a:spcBef>
                <a:spcPts val="100"/>
              </a:spcBef>
              <a:buSzPct val="100000"/>
              <a:buAutoNum type="arabicPeriod"/>
              <a:tabLst>
                <a:tab pos="342900" algn="l"/>
                <a:tab pos="355600" algn="l"/>
              </a:tabLst>
              <a:defRPr sz="1500" spc="-5"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ООО «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Зернопродукт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», г. Ефремов</a:t>
            </a:r>
          </a:p>
          <a:p>
            <a:pPr marL="355600" indent="-342900">
              <a:spcBef>
                <a:spcPts val="100"/>
              </a:spcBef>
              <a:buSzPct val="100000"/>
              <a:buAutoNum type="arabicPeriod"/>
              <a:tabLst>
                <a:tab pos="342900" algn="l"/>
                <a:tab pos="355600" algn="l"/>
              </a:tabLst>
              <a:defRPr sz="1500" spc="-5"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CCTC,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Китай</a:t>
            </a:r>
            <a:endParaRPr spc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6" name="Линия"/>
          <p:cNvSpPr/>
          <p:nvPr/>
        </p:nvSpPr>
        <p:spPr>
          <a:xfrm>
            <a:off x="-7722" y="538571"/>
            <a:ext cx="4401378" cy="2"/>
          </a:xfrm>
          <a:prstGeom prst="line">
            <a:avLst/>
          </a:prstGeom>
          <a:ln w="63500">
            <a:solidFill>
              <a:srgbClr val="C7B98B">
                <a:alpha val="31266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xmlns="" id="{07C13DAE-A1F9-4538-B1C0-C555E996CF91}"/>
              </a:ext>
            </a:extLst>
          </p:cNvPr>
          <p:cNvSpPr txBox="1"/>
          <p:nvPr/>
        </p:nvSpPr>
        <p:spPr>
          <a:xfrm>
            <a:off x="417537" y="3651898"/>
            <a:ext cx="3672148" cy="874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 b="1" spc="-1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rgbClr val="9E7F5F"/>
                </a:solidFill>
              </a:rPr>
              <a:t>Новизна результатов интеллектуальной деятельности, планируемых  </a:t>
            </a:r>
          </a:p>
          <a:p>
            <a:pPr indent="12700">
              <a:spcBef>
                <a:spcPts val="100"/>
              </a:spcBef>
              <a:defRPr sz="1400" b="1" spc="-1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rgbClr val="9E7F5F"/>
                </a:solidFill>
              </a:rPr>
              <a:t>к оформлению в рамках комплексного проекта</a:t>
            </a:r>
            <a:endParaRPr spc="0" dirty="0">
              <a:solidFill>
                <a:srgbClr val="9E7F5F"/>
              </a:solidFill>
            </a:endParaRPr>
          </a:p>
        </p:txBody>
      </p:sp>
      <p:sp>
        <p:nvSpPr>
          <p:cNvPr id="28" name="object 10">
            <a:extLst>
              <a:ext uri="{FF2B5EF4-FFF2-40B4-BE49-F238E27FC236}">
                <a16:creationId xmlns:a16="http://schemas.microsoft.com/office/drawing/2014/main" xmlns="" id="{E991E1EC-32D4-4C28-BE83-7202915CA8F1}"/>
              </a:ext>
            </a:extLst>
          </p:cNvPr>
          <p:cNvSpPr txBox="1"/>
          <p:nvPr/>
        </p:nvSpPr>
        <p:spPr>
          <a:xfrm>
            <a:off x="417537" y="4517582"/>
            <a:ext cx="3563913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355600" indent="-342900">
              <a:spcBef>
                <a:spcPts val="100"/>
              </a:spcBef>
              <a:buSzPct val="100000"/>
              <a:buAutoNum type="arabicPeriod"/>
              <a:tabLst>
                <a:tab pos="342900" algn="l"/>
                <a:tab pos="355600" algn="l"/>
              </a:tabLst>
              <a:defRPr sz="1500" spc="-10">
                <a:latin typeface="Arial"/>
                <a:ea typeface="Arial"/>
                <a:cs typeface="Arial"/>
                <a:sym typeface="Arial"/>
              </a:defRPr>
            </a:pPr>
            <a:r>
              <a:rPr lang="ru-RU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Ноу-хау: конструкция постоянных непроволочных углеродистых резисторов</a:t>
            </a:r>
            <a:endParaRPr spc="-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42900">
              <a:buSzPct val="100000"/>
              <a:buAutoNum type="arabicPeriod"/>
              <a:tabLst>
                <a:tab pos="342900" algn="l"/>
                <a:tab pos="355600" algn="l"/>
              </a:tabLst>
              <a:defRPr sz="1500" spc="-10">
                <a:latin typeface="Arial"/>
                <a:ea typeface="Arial"/>
                <a:cs typeface="Arial"/>
                <a:sym typeface="Arial"/>
              </a:defRPr>
            </a:pPr>
            <a:r>
              <a:rPr lang="ru-RU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Ноу-хау: технология изготовления постоянных непроволочных углеродистых резисторов</a:t>
            </a:r>
            <a:endParaRPr spc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9F5D60B-6C48-4C4F-BFD1-6C09D9FF1A57}"/>
              </a:ext>
            </a:extLst>
          </p:cNvPr>
          <p:cNvSpPr txBox="1"/>
          <p:nvPr/>
        </p:nvSpPr>
        <p:spPr>
          <a:xfrm>
            <a:off x="338673" y="5883527"/>
            <a:ext cx="3672148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Предусмотрено оформление секрета производства (ноу-хау) не менее 2 шт.</a:t>
            </a:r>
          </a:p>
        </p:txBody>
      </p:sp>
      <p:sp>
        <p:nvSpPr>
          <p:cNvPr id="4" name="Технический облик продукта (ов)">
            <a:extLst>
              <a:ext uri="{FF2B5EF4-FFF2-40B4-BE49-F238E27FC236}">
                <a16:creationId xmlns:a16="http://schemas.microsoft.com/office/drawing/2014/main" xmlns="" id="{928C77C6-5597-3523-86A9-2C733B74187E}"/>
              </a:ext>
            </a:extLst>
          </p:cNvPr>
          <p:cNvSpPr txBox="1"/>
          <p:nvPr/>
        </p:nvSpPr>
        <p:spPr>
          <a:xfrm>
            <a:off x="190004" y="27511"/>
            <a:ext cx="8932271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b="1">
                <a:solidFill>
                  <a:srgbClr val="57382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1200" dirty="0"/>
              <a:t>ТЕХНИЧЕСКИЙ ОБЛИК </a:t>
            </a:r>
            <a:br>
              <a:rPr lang="ru-RU" sz="1200" dirty="0"/>
            </a:br>
            <a:r>
              <a:rPr lang="ru-RU" sz="1200" dirty="0"/>
              <a:t>ПРОДУКТА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хнический облик продукта (ов)">
            <a:extLst>
              <a:ext uri="{FF2B5EF4-FFF2-40B4-BE49-F238E27FC236}">
                <a16:creationId xmlns:a16="http://schemas.microsoft.com/office/drawing/2014/main" xmlns="" id="{EBD6B36C-291D-4F64-B8B2-7066C4E33134}"/>
              </a:ext>
            </a:extLst>
          </p:cNvPr>
          <p:cNvSpPr txBox="1"/>
          <p:nvPr/>
        </p:nvSpPr>
        <p:spPr>
          <a:xfrm>
            <a:off x="190004" y="27511"/>
            <a:ext cx="8932271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b="1">
                <a:solidFill>
                  <a:srgbClr val="57382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1200" dirty="0"/>
              <a:t>КОНКУРЕНТОСПОСОБНОСТЬ ПРОДУКЦИИ, СОЗДАВАЕМОЙ В РАМКАХ КОМПЛЕКСНОГО ПРОЕКТА, ОТНОСИТЕЛЬНО АНАЛОГОВ (ЗАРУБЕЖНЫХ И (ИЛИ) РОССИЙСКИХ В ЗАВИСИМОСТИ ОТ ИХ НАЛИЧИЯ)</a:t>
            </a:r>
          </a:p>
        </p:txBody>
      </p:sp>
      <p:sp>
        <p:nvSpPr>
          <p:cNvPr id="6" name="Линия">
            <a:extLst>
              <a:ext uri="{FF2B5EF4-FFF2-40B4-BE49-F238E27FC236}">
                <a16:creationId xmlns:a16="http://schemas.microsoft.com/office/drawing/2014/main" xmlns="" id="{7E1B58DC-8734-4FB7-9CEB-8734B48FB5F9}"/>
              </a:ext>
            </a:extLst>
          </p:cNvPr>
          <p:cNvSpPr/>
          <p:nvPr/>
        </p:nvSpPr>
        <p:spPr>
          <a:xfrm>
            <a:off x="-7722" y="538571"/>
            <a:ext cx="4401378" cy="2"/>
          </a:xfrm>
          <a:prstGeom prst="line">
            <a:avLst/>
          </a:prstGeom>
          <a:ln w="63500">
            <a:solidFill>
              <a:srgbClr val="C7B98B">
                <a:alpha val="31266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" name="Прямоугольник">
            <a:extLst>
              <a:ext uri="{FF2B5EF4-FFF2-40B4-BE49-F238E27FC236}">
                <a16:creationId xmlns:a16="http://schemas.microsoft.com/office/drawing/2014/main" xmlns="" id="{61732A62-0538-40F6-9D52-A141F51B7A6B}"/>
              </a:ext>
            </a:extLst>
          </p:cNvPr>
          <p:cNvSpPr/>
          <p:nvPr/>
        </p:nvSpPr>
        <p:spPr>
          <a:xfrm>
            <a:off x="190004" y="4755177"/>
            <a:ext cx="8775865" cy="1514130"/>
          </a:xfrm>
          <a:prstGeom prst="rect">
            <a:avLst/>
          </a:prstGeom>
          <a:solidFill>
            <a:srgbClr val="E3DFD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 sz="1200"/>
          </a:p>
        </p:txBody>
      </p:sp>
      <p:sp>
        <p:nvSpPr>
          <p:cNvPr id="22" name="Объем продаж на дату окончания конкурсного проекта">
            <a:extLst>
              <a:ext uri="{FF2B5EF4-FFF2-40B4-BE49-F238E27FC236}">
                <a16:creationId xmlns:a16="http://schemas.microsoft.com/office/drawing/2014/main" xmlns="" id="{951A8AB2-A3E5-49F2-83B1-2833121AC8CB}"/>
              </a:ext>
            </a:extLst>
          </p:cNvPr>
          <p:cNvSpPr txBox="1"/>
          <p:nvPr/>
        </p:nvSpPr>
        <p:spPr>
          <a:xfrm>
            <a:off x="363054" y="4709995"/>
            <a:ext cx="296928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ts val="2000"/>
              </a:lnSpc>
              <a:spcBef>
                <a:spcPts val="600"/>
              </a:spcBef>
              <a:defRPr sz="1400" b="1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200" dirty="0">
                <a:solidFill>
                  <a:srgbClr val="9E7F5F"/>
                </a:solidFill>
              </a:rPr>
              <a:t>Применение продукции, </a:t>
            </a:r>
            <a:br>
              <a:rPr lang="ru-RU" sz="1200" dirty="0">
                <a:solidFill>
                  <a:srgbClr val="9E7F5F"/>
                </a:solidFill>
              </a:rPr>
            </a:br>
            <a:r>
              <a:rPr lang="ru-RU" sz="1200" dirty="0">
                <a:solidFill>
                  <a:srgbClr val="9E7F5F"/>
                </a:solidFill>
              </a:rPr>
              <a:t>включенной в реестр </a:t>
            </a:r>
            <a:br>
              <a:rPr lang="ru-RU" sz="1200" dirty="0">
                <a:solidFill>
                  <a:srgbClr val="9E7F5F"/>
                </a:solidFill>
              </a:rPr>
            </a:br>
            <a:r>
              <a:rPr lang="ru-RU" sz="1200" dirty="0">
                <a:solidFill>
                  <a:srgbClr val="9E7F5F"/>
                </a:solidFill>
              </a:rPr>
              <a:t>российской </a:t>
            </a:r>
            <a:br>
              <a:rPr lang="ru-RU" sz="1200" dirty="0">
                <a:solidFill>
                  <a:srgbClr val="9E7F5F"/>
                </a:solidFill>
              </a:rPr>
            </a:br>
            <a:r>
              <a:rPr lang="ru-RU" sz="1200" dirty="0">
                <a:solidFill>
                  <a:srgbClr val="9E7F5F"/>
                </a:solidFill>
              </a:rPr>
              <a:t>радиоэлектронной </a:t>
            </a:r>
            <a:br>
              <a:rPr lang="ru-RU" sz="1200" dirty="0">
                <a:solidFill>
                  <a:srgbClr val="9E7F5F"/>
                </a:solidFill>
              </a:rPr>
            </a:br>
            <a:r>
              <a:rPr lang="ru-RU" sz="1200" dirty="0">
                <a:solidFill>
                  <a:srgbClr val="9E7F5F"/>
                </a:solidFill>
              </a:rPr>
              <a:t>продукции</a:t>
            </a:r>
            <a:endParaRPr sz="1200" dirty="0">
              <a:solidFill>
                <a:srgbClr val="9E7F5F"/>
              </a:solidFill>
            </a:endParaRPr>
          </a:p>
        </p:txBody>
      </p:sp>
      <p:sp>
        <p:nvSpPr>
          <p:cNvPr id="24" name="Shape 166">
            <a:extLst>
              <a:ext uri="{FF2B5EF4-FFF2-40B4-BE49-F238E27FC236}">
                <a16:creationId xmlns:a16="http://schemas.microsoft.com/office/drawing/2014/main" xmlns="" id="{30CC3481-E110-4308-9748-7065FD6F79B7}"/>
              </a:ext>
            </a:extLst>
          </p:cNvPr>
          <p:cNvSpPr txBox="1"/>
          <p:nvPr/>
        </p:nvSpPr>
        <p:spPr>
          <a:xfrm>
            <a:off x="2962274" y="4800065"/>
            <a:ext cx="5915025" cy="118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899794">
              <a:spcBef>
                <a:spcPts val="600"/>
              </a:spcBef>
              <a:defRPr sz="1200" i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just"/>
            <a:r>
              <a:rPr lang="ru-RU" dirty="0"/>
              <a:t>При разработке постоянных непроволочных углеродистых резисторов не будет применяться продукция, включенная в единый реестр российской радиоэлектронной продукции, т.к. разрабатываемое изделие не содержит </a:t>
            </a:r>
            <a:br>
              <a:rPr lang="ru-RU" dirty="0"/>
            </a:br>
            <a:r>
              <a:rPr lang="ru-RU" dirty="0"/>
              <a:t>в своем составе ЭКБ.</a:t>
            </a:r>
          </a:p>
          <a:p>
            <a:pPr algn="just"/>
            <a:r>
              <a:rPr lang="ru-RU" dirty="0"/>
              <a:t>Комплексный проект направлен на создание продукции, которая будет включена в единый реестр российской радиоэлектронной продукции.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D4E9F9D9-D4C8-2727-E4D8-2F732C4F1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604549"/>
              </p:ext>
            </p:extLst>
          </p:nvPr>
        </p:nvGraphicFramePr>
        <p:xfrm>
          <a:off x="190004" y="674250"/>
          <a:ext cx="8775865" cy="39740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55173">
                  <a:extLst>
                    <a:ext uri="{9D8B030D-6E8A-4147-A177-3AD203B41FA5}">
                      <a16:colId xmlns:a16="http://schemas.microsoft.com/office/drawing/2014/main" xmlns="" val="3349023884"/>
                    </a:ext>
                  </a:extLst>
                </a:gridCol>
                <a:gridCol w="1755173">
                  <a:extLst>
                    <a:ext uri="{9D8B030D-6E8A-4147-A177-3AD203B41FA5}">
                      <a16:colId xmlns:a16="http://schemas.microsoft.com/office/drawing/2014/main" xmlns="" val="1137411929"/>
                    </a:ext>
                  </a:extLst>
                </a:gridCol>
                <a:gridCol w="1755173">
                  <a:extLst>
                    <a:ext uri="{9D8B030D-6E8A-4147-A177-3AD203B41FA5}">
                      <a16:colId xmlns:a16="http://schemas.microsoft.com/office/drawing/2014/main" xmlns="" val="3707396824"/>
                    </a:ext>
                  </a:extLst>
                </a:gridCol>
                <a:gridCol w="1755173">
                  <a:extLst>
                    <a:ext uri="{9D8B030D-6E8A-4147-A177-3AD203B41FA5}">
                      <a16:colId xmlns:a16="http://schemas.microsoft.com/office/drawing/2014/main" xmlns="" val="4132048415"/>
                    </a:ext>
                  </a:extLst>
                </a:gridCol>
                <a:gridCol w="1755173">
                  <a:extLst>
                    <a:ext uri="{9D8B030D-6E8A-4147-A177-3AD203B41FA5}">
                      <a16:colId xmlns:a16="http://schemas.microsoft.com/office/drawing/2014/main" xmlns="" val="601213779"/>
                    </a:ext>
                  </a:extLst>
                </a:gridCol>
              </a:tblGrid>
              <a:tr h="496296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9E7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9E7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 </a:t>
                      </a:r>
                    </a:p>
                    <a:p>
                      <a:pPr algn="ctr"/>
                      <a:r>
                        <a:rPr lang="ru-RU" sz="1050" dirty="0">
                          <a:solidFill>
                            <a:srgbClr val="9E7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комплексного проекта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rgbClr val="9E7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Аналог 1 </a:t>
                      </a:r>
                    </a:p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5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CFR, </a:t>
                      </a:r>
                      <a:r>
                        <a:rPr lang="ru-RU" sz="105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ф. </a:t>
                      </a:r>
                      <a:r>
                        <a:rPr lang="en-US" sz="105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YAGEO</a:t>
                      </a:r>
                      <a:r>
                        <a:rPr lang="ru-RU" sz="105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  <a:r>
                        <a:rPr lang="ru-RU" sz="105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9E7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Аналог 2 </a:t>
                      </a:r>
                    </a:p>
                    <a:p>
                      <a:pPr algn="ctr"/>
                      <a:r>
                        <a:rPr lang="ru-RU" sz="105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5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KLS6-CF, </a:t>
                      </a:r>
                      <a:r>
                        <a:rPr lang="ru-RU" sz="105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ф. </a:t>
                      </a:r>
                      <a:r>
                        <a:rPr lang="en-US" sz="105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KLS electronic</a:t>
                      </a:r>
                      <a:r>
                        <a:rPr lang="ru-RU" sz="105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Size</a:t>
                      </a:r>
                      <a:r>
                        <a:rPr lang="ru-RU" sz="105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9E7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Аналог </a:t>
                      </a:r>
                      <a:r>
                        <a:rPr lang="en-US" sz="1050" dirty="0">
                          <a:solidFill>
                            <a:srgbClr val="9E7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50" dirty="0">
                          <a:solidFill>
                            <a:srgbClr val="9E7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5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5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</a:t>
                      </a:r>
                      <a:r>
                        <a:rPr lang="ru-RU" sz="105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ф. </a:t>
                      </a:r>
                      <a:r>
                        <a:rPr lang="en-US" sz="105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CCO</a:t>
                      </a:r>
                      <a:r>
                        <a:rPr lang="ru-RU" sz="105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  <a:r>
                        <a:rPr lang="ru-RU" sz="105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20520623"/>
                  </a:ext>
                </a:extLst>
              </a:tr>
              <a:tr h="634154">
                <a:tc>
                  <a:txBody>
                    <a:bodyPr/>
                    <a:lstStyle/>
                    <a:p>
                      <a:r>
                        <a:rPr lang="ru-RU" sz="105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Допускаемая мощность рассеяния, Вт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1/6; 1/4;1/2;1,0; 2,0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1/6; 1/4;1/2;1,0; 2,0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</a:t>
                      </a: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1/4;1/2;1,0; 2,0</a:t>
                      </a:r>
                    </a:p>
                    <a:p>
                      <a:pPr algn="ctr"/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</a:t>
                      </a: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1/4;1/2;1,0; 2,0; 3,0; 5,0</a:t>
                      </a:r>
                    </a:p>
                    <a:p>
                      <a:pPr algn="ctr"/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463329"/>
                  </a:ext>
                </a:extLst>
              </a:tr>
              <a:tr h="634154">
                <a:tc>
                  <a:txBody>
                    <a:bodyPr/>
                    <a:lstStyle/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Диапазон номинальных сопротивлений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 Ом до 10 МОм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 Ом до 10 МОм</a:t>
                      </a:r>
                    </a:p>
                    <a:p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 Ом до 10 МОм</a:t>
                      </a:r>
                    </a:p>
                    <a:p>
                      <a:pPr algn="ctr"/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 Ом до 10 МОм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7480041"/>
                  </a:ext>
                </a:extLst>
              </a:tr>
              <a:tr h="495802">
                <a:tc>
                  <a:txBody>
                    <a:bodyPr/>
                    <a:lstStyle/>
                    <a:p>
                      <a:r>
                        <a:rPr lang="ru-RU" sz="105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Промежуточные значения сопротивлений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Е24; </a:t>
                      </a:r>
                      <a:r>
                        <a:rPr lang="ru-RU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Е48; Е96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Е24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Е24</a:t>
                      </a:r>
                    </a:p>
                    <a:p>
                      <a:pPr algn="ctr"/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Е24</a:t>
                      </a:r>
                    </a:p>
                    <a:p>
                      <a:pPr algn="ctr"/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5395965"/>
                  </a:ext>
                </a:extLst>
              </a:tr>
              <a:tr h="634625">
                <a:tc>
                  <a:txBody>
                    <a:bodyPr/>
                    <a:lstStyle/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Допускаемое отклонение сопротивления от номинального,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±1</a:t>
                      </a:r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±2; ±5; </a:t>
                      </a:r>
                      <a:r>
                        <a:rPr lang="ru-RU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±10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±2; ±5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±2; ±5; </a:t>
                      </a:r>
                      <a:r>
                        <a:rPr lang="ru-RU" sz="105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±10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92792105"/>
                  </a:ext>
                </a:extLst>
              </a:tr>
              <a:tr h="495802">
                <a:tc>
                  <a:txBody>
                    <a:bodyPr/>
                    <a:lstStyle/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Диапазон рабочих температур, °С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–60 </a:t>
                      </a:r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+155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–55 до +155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–55 до +155</a:t>
                      </a:r>
                    </a:p>
                    <a:p>
                      <a:pPr algn="ctr"/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–55 до +155</a:t>
                      </a:r>
                    </a:p>
                    <a:p>
                      <a:pPr algn="ctr"/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4202831"/>
                  </a:ext>
                </a:extLst>
              </a:tr>
              <a:tr h="335459">
                <a:tc>
                  <a:txBody>
                    <a:bodyPr/>
                    <a:lstStyle/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0,24 – 1,12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0,18 – 5,59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 – 0,92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0,14 – 3,72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66457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24479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" name="Прямоугольник"/>
          <p:cNvSpPr/>
          <p:nvPr/>
        </p:nvSpPr>
        <p:spPr bwMode="auto">
          <a:xfrm>
            <a:off x="6235686" y="342852"/>
            <a:ext cx="2803895" cy="6038476"/>
          </a:xfrm>
          <a:prstGeom prst="rect">
            <a:avLst/>
          </a:prstGeom>
          <a:solidFill>
            <a:srgbClr val="E3DFD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/>
            </a:pPr>
            <a:endParaRPr/>
          </a:p>
        </p:txBody>
      </p:sp>
      <p:sp>
        <p:nvSpPr>
          <p:cNvPr id="98" name="object 11"/>
          <p:cNvSpPr txBox="1"/>
          <p:nvPr/>
        </p:nvSpPr>
        <p:spPr bwMode="auto">
          <a:xfrm>
            <a:off x="354949" y="3789040"/>
            <a:ext cx="3429776" cy="21544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 spc="-5">
                <a:solidFill>
                  <a:srgbClr val="663300"/>
                </a:solidFill>
                <a:latin typeface="Arial"/>
                <a:ea typeface="Arial"/>
                <a:cs typeface="Arial"/>
              </a:defRPr>
            </a:pPr>
            <a:r>
              <a:rPr b="1" dirty="0" err="1">
                <a:solidFill>
                  <a:srgbClr val="9E7F5F"/>
                </a:solidFill>
              </a:rPr>
              <a:t>Зарубежный</a:t>
            </a:r>
            <a:r>
              <a:rPr b="1" dirty="0">
                <a:solidFill>
                  <a:srgbClr val="9E7F5F"/>
                </a:solidFill>
              </a:rPr>
              <a:t> </a:t>
            </a:r>
            <a:r>
              <a:rPr b="1" dirty="0" err="1">
                <a:solidFill>
                  <a:srgbClr val="9E7F5F"/>
                </a:solidFill>
              </a:rPr>
              <a:t>рынок</a:t>
            </a:r>
            <a:r>
              <a:rPr b="1" dirty="0">
                <a:solidFill>
                  <a:srgbClr val="9E7F5F"/>
                </a:solidFill>
              </a:rPr>
              <a:t>, </a:t>
            </a:r>
            <a:r>
              <a:rPr b="1" dirty="0" err="1">
                <a:solidFill>
                  <a:srgbClr val="9E7F5F"/>
                </a:solidFill>
              </a:rPr>
              <a:t>млн</a:t>
            </a:r>
            <a:r>
              <a:rPr b="1" dirty="0">
                <a:solidFill>
                  <a:srgbClr val="9E7F5F"/>
                </a:solidFill>
              </a:rPr>
              <a:t>. </a:t>
            </a:r>
            <a:r>
              <a:rPr b="1" spc="-10" dirty="0" err="1">
                <a:solidFill>
                  <a:srgbClr val="9E7F5F"/>
                </a:solidFill>
              </a:rPr>
              <a:t>долл</a:t>
            </a:r>
            <a:r>
              <a:rPr b="1" spc="-10" dirty="0">
                <a:solidFill>
                  <a:srgbClr val="9E7F5F"/>
                </a:solidFill>
              </a:rPr>
              <a:t>.</a:t>
            </a:r>
            <a:r>
              <a:rPr b="1" spc="-70" dirty="0">
                <a:solidFill>
                  <a:srgbClr val="9E7F5F"/>
                </a:solidFill>
              </a:rPr>
              <a:t> </a:t>
            </a:r>
            <a:r>
              <a:rPr b="1" dirty="0">
                <a:solidFill>
                  <a:srgbClr val="9E7F5F"/>
                </a:solidFill>
              </a:rPr>
              <a:t>США</a:t>
            </a:r>
            <a:r>
              <a:rPr lang="ru-RU" b="1" dirty="0">
                <a:solidFill>
                  <a:srgbClr val="9E7F5F"/>
                </a:solidFill>
              </a:rPr>
              <a:t>*</a:t>
            </a:r>
            <a:endParaRPr b="1" dirty="0">
              <a:solidFill>
                <a:srgbClr val="9E7F5F"/>
              </a:solidFill>
            </a:endParaRPr>
          </a:p>
        </p:txBody>
      </p:sp>
      <p:sp>
        <p:nvSpPr>
          <p:cNvPr id="99" name="object 88"/>
          <p:cNvSpPr txBox="1">
            <a:spLocks noGrp="1"/>
          </p:cNvSpPr>
          <p:nvPr>
            <p:ph type="sldNum" sz="quarter" idx="4294967295"/>
          </p:nvPr>
        </p:nvSpPr>
        <p:spPr bwMode="auto">
          <a:xfrm>
            <a:off x="4508499" y="6618269"/>
            <a:ext cx="127001" cy="13554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01" name="Объем продаж на дату окончания конкурсного проекта"/>
          <p:cNvSpPr txBox="1"/>
          <p:nvPr/>
        </p:nvSpPr>
        <p:spPr bwMode="auto">
          <a:xfrm>
            <a:off x="4441897" y="643356"/>
            <a:ext cx="1770835" cy="1169547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 algn="ctr">
              <a:defRPr sz="1400" b="1">
                <a:solidFill>
                  <a:srgbClr val="663300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>
                <a:solidFill>
                  <a:srgbClr val="9E7F5F"/>
                </a:solidFill>
              </a:rPr>
              <a:t>Объем продаж </a:t>
            </a:r>
            <a:r>
              <a:rPr lang="ru-RU">
                <a:solidFill>
                  <a:srgbClr val="9E7F5F"/>
                </a:solidFill>
              </a:rPr>
              <a:t/>
            </a:r>
            <a:br>
              <a:rPr lang="ru-RU">
                <a:solidFill>
                  <a:srgbClr val="9E7F5F"/>
                </a:solidFill>
              </a:rPr>
            </a:br>
            <a:r>
              <a:rPr>
                <a:solidFill>
                  <a:srgbClr val="9E7F5F"/>
                </a:solidFill>
              </a:rPr>
              <a:t>на дату </a:t>
            </a:r>
            <a:endParaRPr lang="ru-RU">
              <a:solidFill>
                <a:srgbClr val="9E7F5F"/>
              </a:solidFill>
            </a:endParaRPr>
          </a:p>
          <a:p>
            <a:pPr>
              <a:defRPr/>
            </a:pPr>
            <a:r>
              <a:rPr>
                <a:solidFill>
                  <a:srgbClr val="9E7F5F"/>
                </a:solidFill>
              </a:rPr>
              <a:t>окончания конкурсного проекта </a:t>
            </a:r>
            <a:endParaRPr/>
          </a:p>
        </p:txBody>
      </p:sp>
      <p:sp>
        <p:nvSpPr>
          <p:cNvPr id="102" name="object 56"/>
          <p:cNvSpPr txBox="1"/>
          <p:nvPr/>
        </p:nvSpPr>
        <p:spPr bwMode="auto">
          <a:xfrm>
            <a:off x="4631249" y="2408979"/>
            <a:ext cx="1439568" cy="52322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indent="12700" algn="ctr">
              <a:spcBef>
                <a:spcPts val="100"/>
              </a:spcBef>
              <a:defRPr sz="1700" b="1"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68,904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млн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руб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dirty="0"/>
          </a:p>
        </p:txBody>
      </p:sp>
      <p:sp>
        <p:nvSpPr>
          <p:cNvPr id="103" name="Линия"/>
          <p:cNvSpPr/>
          <p:nvPr/>
        </p:nvSpPr>
        <p:spPr bwMode="auto">
          <a:xfrm>
            <a:off x="4701486" y="2983246"/>
            <a:ext cx="1299094" cy="2"/>
          </a:xfrm>
          <a:prstGeom prst="line">
            <a:avLst/>
          </a:prstGeom>
          <a:ln w="63500">
            <a:solidFill>
              <a:srgbClr val="9E7F5F"/>
            </a:solidFill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104" name="object 56"/>
          <p:cNvSpPr txBox="1"/>
          <p:nvPr/>
        </p:nvSpPr>
        <p:spPr bwMode="auto">
          <a:xfrm>
            <a:off x="4584349" y="4705231"/>
            <a:ext cx="1571540" cy="52322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indent="12700" algn="ctr">
              <a:spcBef>
                <a:spcPts val="100"/>
              </a:spcBef>
              <a:defRPr sz="1700" b="1"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0,0107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млн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долл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США</a:t>
            </a:r>
            <a:endParaRPr dirty="0"/>
          </a:p>
        </p:txBody>
      </p:sp>
      <p:sp>
        <p:nvSpPr>
          <p:cNvPr id="105" name="Линия"/>
          <p:cNvSpPr/>
          <p:nvPr/>
        </p:nvSpPr>
        <p:spPr bwMode="auto">
          <a:xfrm>
            <a:off x="4764437" y="5306422"/>
            <a:ext cx="1299094" cy="2"/>
          </a:xfrm>
          <a:prstGeom prst="line">
            <a:avLst/>
          </a:prstGeom>
          <a:ln w="63500">
            <a:solidFill>
              <a:srgbClr val="9E7E5F"/>
            </a:solidFill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115" name="TextBox 1"/>
          <p:cNvSpPr txBox="1"/>
          <p:nvPr/>
        </p:nvSpPr>
        <p:spPr bwMode="auto">
          <a:xfrm>
            <a:off x="6435969" y="836712"/>
            <a:ext cx="2400960" cy="4016480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/>
          <a:p>
            <a:pPr marL="342900" indent="-342900">
              <a:buSzPct val="100000"/>
              <a:buAutoNum type="arabicPeriod"/>
              <a:defRPr sz="1500">
                <a:latin typeface="Arial"/>
                <a:ea typeface="Arial"/>
                <a:cs typeface="Arial"/>
              </a:defRPr>
            </a:pPr>
            <a:r>
              <a:rPr lang="ru-RU" sz="1200" i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«ЭНЭЛ» </a:t>
            </a:r>
            <a:br>
              <a:rPr lang="ru-RU" sz="1200" i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№ 864-22 от 28.06.2022 г. – </a:t>
            </a:r>
            <a:br>
              <a:rPr lang="ru-RU" sz="1200" i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млн. руб.</a:t>
            </a:r>
            <a:endParaRPr sz="1200" i="1" dirty="0">
              <a:solidFill>
                <a:srgbClr val="7F7F7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buSzPct val="100000"/>
              <a:buAutoNum type="arabicPeriod"/>
              <a:defRPr sz="1500">
                <a:latin typeface="Arial"/>
                <a:ea typeface="Arial"/>
                <a:cs typeface="Arial"/>
              </a:defRPr>
            </a:pPr>
            <a:r>
              <a:rPr lang="ru-RU" sz="1200" i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«Тензор» </a:t>
            </a:r>
            <a:br>
              <a:rPr lang="ru-RU" sz="1200" i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№ 640 от 28.06.2022 г. – </a:t>
            </a:r>
            <a:br>
              <a:rPr lang="ru-RU" sz="1200" i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млн. руб.</a:t>
            </a:r>
            <a:endParaRPr sz="1200" i="1" dirty="0">
              <a:solidFill>
                <a:srgbClr val="7F7F7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buSzPct val="100000"/>
              <a:buAutoNum type="arabicPeriod"/>
              <a:defRPr sz="1500">
                <a:latin typeface="Arial"/>
                <a:ea typeface="Arial"/>
                <a:cs typeface="Arial"/>
              </a:defRPr>
            </a:pPr>
            <a:r>
              <a:rPr lang="ru-RU" sz="1200" i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«СК-Питер» </a:t>
            </a:r>
            <a:br>
              <a:rPr lang="ru-RU" sz="1200" i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№ 19-22 от 28.06.2022 -  </a:t>
            </a:r>
            <a:br>
              <a:rPr lang="ru-RU" sz="1200" i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млн. руб.</a:t>
            </a:r>
            <a:endParaRPr lang="ru-RU" sz="1200" i="1" dirty="0">
              <a:solidFill>
                <a:srgbClr val="7F7F7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buSzPct val="100000"/>
              <a:buFontTx/>
              <a:buAutoNum type="arabicPeriod"/>
              <a:defRPr sz="1500">
                <a:latin typeface="Arial"/>
                <a:ea typeface="Arial"/>
                <a:cs typeface="Arial"/>
              </a:defRPr>
            </a:pPr>
            <a:r>
              <a:rPr lang="ru-RU" sz="1200" i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«Радиант-ЭК» </a:t>
            </a:r>
            <a:br>
              <a:rPr lang="ru-RU" sz="1200" i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№ 1785/ЭК 22 от 28.06.2022 -                       15 млн. руб.</a:t>
            </a:r>
            <a:endParaRPr lang="ru-RU" sz="1200" i="1" dirty="0">
              <a:solidFill>
                <a:srgbClr val="7F7F7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buSzPct val="100000"/>
              <a:buFontTx/>
              <a:buAutoNum type="arabicPeriod"/>
              <a:defRPr sz="1500">
                <a:latin typeface="Arial"/>
                <a:ea typeface="Arial"/>
                <a:cs typeface="Arial"/>
              </a:defRPr>
            </a:pPr>
            <a:r>
              <a:rPr lang="ru-RU" sz="1200" i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«Товары и услуги» письмо № 154 от 28.06.2022 -                       15 млн. руб.</a:t>
            </a:r>
            <a:endParaRPr lang="ru-RU" sz="1200" i="1" dirty="0">
              <a:solidFill>
                <a:srgbClr val="7F7F7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SzPct val="100000"/>
              <a:defRPr sz="1500">
                <a:latin typeface="Arial"/>
                <a:ea typeface="Arial"/>
                <a:cs typeface="Arial"/>
              </a:defRPr>
            </a:pPr>
            <a:endParaRPr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281126" y="6165304"/>
            <a:ext cx="3926890" cy="246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0" i="1" u="none" strike="noStrike" cap="none" spc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Helvetica"/>
                <a:cs typeface="Helvetica"/>
              </a:rPr>
              <a:t>*страница 28-33 бизнес-плана</a:t>
            </a:r>
            <a:endParaRPr dirty="0"/>
          </a:p>
        </p:txBody>
      </p:sp>
      <p:sp>
        <p:nvSpPr>
          <p:cNvPr id="5" name="Линия"/>
          <p:cNvSpPr/>
          <p:nvPr/>
        </p:nvSpPr>
        <p:spPr bwMode="auto">
          <a:xfrm>
            <a:off x="-7722" y="538571"/>
            <a:ext cx="4401378" cy="2"/>
          </a:xfrm>
          <a:prstGeom prst="line">
            <a:avLst/>
          </a:prstGeom>
          <a:ln w="63500">
            <a:solidFill>
              <a:srgbClr val="C7B98B">
                <a:alpha val="31266"/>
              </a:srgbClr>
            </a:solidFill>
          </a:ln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6" name="Технический облик продукта (ов)"/>
          <p:cNvSpPr txBox="1"/>
          <p:nvPr/>
        </p:nvSpPr>
        <p:spPr bwMode="auto">
          <a:xfrm>
            <a:off x="190004" y="27511"/>
            <a:ext cx="8932271" cy="461661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b="1">
                <a:solidFill>
                  <a:srgbClr val="573827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 sz="1200"/>
              <a:t>ВОСТРЕБОВАННОСТЬ ПРОДУКЦИИ, РАЗРАБАТЫВАЕМОЙ В РАМКАХ </a:t>
            </a:r>
            <a:br>
              <a:rPr lang="ru-RU" sz="1200"/>
            </a:br>
            <a:r>
              <a:rPr lang="ru-RU" sz="1200"/>
              <a:t>РЕАЛИЗАЦИИ КОМПЛЕКСНОГО ПРОЕКТА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4465615" y="3073705"/>
            <a:ext cx="1770835" cy="1107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dirty="0">
                <a:solidFill>
                  <a:srgbClr val="9E7F5F"/>
                </a:solidFill>
              </a:rPr>
              <a:t>(что составляет 68,8</a:t>
            </a:r>
            <a:r>
              <a:rPr lang="en-US" sz="1100" b="1" dirty="0">
                <a:solidFill>
                  <a:srgbClr val="9E7F5F"/>
                </a:solidFill>
              </a:rPr>
              <a:t>%</a:t>
            </a:r>
            <a:r>
              <a:rPr lang="ru-RU" sz="1100" b="1" dirty="0">
                <a:solidFill>
                  <a:srgbClr val="9E7F5F"/>
                </a:solidFill>
              </a:rPr>
              <a:t> </a:t>
            </a:r>
            <a:r>
              <a:rPr lang="ru-RU" sz="1100" dirty="0">
                <a:solidFill>
                  <a:srgbClr val="9E7F5F"/>
                </a:solidFill>
              </a:rPr>
              <a:t>целевого значения результата предоставления субсидии (на конец срока реализации)</a:t>
            </a:r>
            <a:endParaRPr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4524660" y="5368767"/>
            <a:ext cx="1770835" cy="6001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dirty="0">
                <a:solidFill>
                  <a:srgbClr val="9E7F5F"/>
                </a:solidFill>
              </a:rPr>
              <a:t>(при расчете используется курс 58,85 руб.)</a:t>
            </a:r>
            <a:endParaRPr dirty="0"/>
          </a:p>
        </p:txBody>
      </p:sp>
      <p:sp>
        <p:nvSpPr>
          <p:cNvPr id="10" name="Объем продаж на дату окончания конкурсного проекта"/>
          <p:cNvSpPr txBox="1"/>
          <p:nvPr/>
        </p:nvSpPr>
        <p:spPr bwMode="auto">
          <a:xfrm>
            <a:off x="6131839" y="375683"/>
            <a:ext cx="2969284" cy="461661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ts val="2000"/>
              </a:lnSpc>
              <a:spcBef>
                <a:spcPts val="600"/>
              </a:spcBef>
              <a:defRPr sz="1400" b="1">
                <a:solidFill>
                  <a:srgbClr val="663300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1200" dirty="0">
                <a:solidFill>
                  <a:srgbClr val="9E7F5F"/>
                </a:solidFill>
              </a:rPr>
              <a:t>Ключевые заказчики, включая зарубежных</a:t>
            </a:r>
            <a:endParaRPr dirty="0"/>
          </a:p>
        </p:txBody>
      </p:sp>
      <p:sp>
        <p:nvSpPr>
          <p:cNvPr id="4" name="object 11"/>
          <p:cNvSpPr txBox="1"/>
          <p:nvPr/>
        </p:nvSpPr>
        <p:spPr bwMode="auto">
          <a:xfrm>
            <a:off x="354949" y="1159421"/>
            <a:ext cx="3429776" cy="21544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 spc="-5">
                <a:solidFill>
                  <a:srgbClr val="663300"/>
                </a:solidFill>
                <a:latin typeface="Arial"/>
                <a:ea typeface="Arial"/>
                <a:cs typeface="Arial"/>
              </a:defRPr>
            </a:pPr>
            <a:r>
              <a:rPr lang="ru-RU" b="1" dirty="0">
                <a:solidFill>
                  <a:srgbClr val="9E7F5F"/>
                </a:solidFill>
              </a:rPr>
              <a:t>Российский рынок, млн.руб.*</a:t>
            </a:r>
            <a:endParaRPr b="1" dirty="0">
              <a:solidFill>
                <a:srgbClr val="9E7F5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8899E81-4C92-41A1-8EC9-1C31C1656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57" y="675098"/>
            <a:ext cx="1152686" cy="400106"/>
          </a:xfrm>
          <a:prstGeom prst="rect">
            <a:avLst/>
          </a:prstGeom>
        </p:spPr>
      </p:pic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094831"/>
              </p:ext>
            </p:extLst>
          </p:nvPr>
        </p:nvGraphicFramePr>
        <p:xfrm>
          <a:off x="354949" y="1519960"/>
          <a:ext cx="4001027" cy="2123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4930457"/>
              </p:ext>
            </p:extLst>
          </p:nvPr>
        </p:nvGraphicFramePr>
        <p:xfrm>
          <a:off x="339426" y="4149579"/>
          <a:ext cx="4013079" cy="2043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4508499" y="6593078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19" name="object 4"/>
          <p:cNvSpPr txBox="1"/>
          <p:nvPr/>
        </p:nvSpPr>
        <p:spPr>
          <a:xfrm>
            <a:off x="322273" y="650791"/>
            <a:ext cx="8499454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27940">
              <a:spcBef>
                <a:spcPts val="800"/>
              </a:spcBef>
              <a:defRPr sz="1400" b="1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rgbClr val="9E7F5F"/>
                </a:solidFill>
              </a:rPr>
              <a:t>Наличие у организации научно-технического и технологического задела и его значимость для реализации комплексного проекта</a:t>
            </a:r>
            <a:endParaRPr spc="0" dirty="0">
              <a:solidFill>
                <a:srgbClr val="9E7F5F"/>
              </a:solidFill>
            </a:endParaRPr>
          </a:p>
        </p:txBody>
      </p:sp>
      <p:sp>
        <p:nvSpPr>
          <p:cNvPr id="3" name="Технический облик продукта (ов)">
            <a:extLst>
              <a:ext uri="{FF2B5EF4-FFF2-40B4-BE49-F238E27FC236}">
                <a16:creationId xmlns:a16="http://schemas.microsoft.com/office/drawing/2014/main" xmlns="" id="{90190FAD-5CA7-3671-73B9-F8226F5FD750}"/>
              </a:ext>
            </a:extLst>
          </p:cNvPr>
          <p:cNvSpPr txBox="1"/>
          <p:nvPr/>
        </p:nvSpPr>
        <p:spPr>
          <a:xfrm>
            <a:off x="190004" y="27511"/>
            <a:ext cx="8932271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b="1">
                <a:solidFill>
                  <a:srgbClr val="57382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1200" dirty="0"/>
              <a:t>НАУЧНО-ТЕХНИЧЕСКИЙ И ТЕХНОЛОГИЧЕСКИЙ ЗАДЕЛ, </a:t>
            </a:r>
            <a:br>
              <a:rPr lang="ru-RU" sz="1200" dirty="0"/>
            </a:br>
            <a:r>
              <a:rPr lang="ru-RU" sz="1200" dirty="0"/>
              <a:t>ПРОИЗВОДСТВЕННЫЕ МОЩНОСТИ</a:t>
            </a:r>
            <a:endParaRPr lang="ru-RU" sz="1200" dirty="0">
              <a:highlight>
                <a:srgbClr val="FFFF00"/>
              </a:highlight>
            </a:endParaRPr>
          </a:p>
        </p:txBody>
      </p:sp>
      <p:sp>
        <p:nvSpPr>
          <p:cNvPr id="4" name="Линия">
            <a:extLst>
              <a:ext uri="{FF2B5EF4-FFF2-40B4-BE49-F238E27FC236}">
                <a16:creationId xmlns:a16="http://schemas.microsoft.com/office/drawing/2014/main" xmlns="" id="{B58A4451-39A1-DC70-FC6C-EDDB84DDA9D0}"/>
              </a:ext>
            </a:extLst>
          </p:cNvPr>
          <p:cNvSpPr/>
          <p:nvPr/>
        </p:nvSpPr>
        <p:spPr>
          <a:xfrm>
            <a:off x="-7722" y="538571"/>
            <a:ext cx="4401378" cy="2"/>
          </a:xfrm>
          <a:prstGeom prst="line">
            <a:avLst/>
          </a:prstGeom>
          <a:ln w="63500">
            <a:solidFill>
              <a:srgbClr val="C7B98B">
                <a:alpha val="31266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3BA11F-8410-1B84-89F4-FA6AB3AD8B3B}"/>
              </a:ext>
            </a:extLst>
          </p:cNvPr>
          <p:cNvSpPr txBox="1"/>
          <p:nvPr/>
        </p:nvSpPr>
        <p:spPr>
          <a:xfrm>
            <a:off x="322273" y="1121875"/>
            <a:ext cx="8499454" cy="9002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0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 дату подачи заявки на участие в отборе организацией освоены заявленные и необходимые технологии и ключевые технические решения на уровне классификации готовности технологии 3 (УГТ3) согласно ГОСТ Р 58048-2017, необходимых для разработки и производства продукции в рамках комплексного проекта, кроме планируемых к разработке в рамках проведения научно-исследовательских и опытно-конструкторских работ в рамках комплексного проекта </a:t>
            </a:r>
          </a:p>
          <a:p>
            <a:endParaRPr lang="ru-RU" sz="1050" i="1" strike="sngStrik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xmlns="" id="{86062DDE-9E8D-D2BD-94E1-3DCBEAEE3027}"/>
              </a:ext>
            </a:extLst>
          </p:cNvPr>
          <p:cNvSpPr txBox="1"/>
          <p:nvPr/>
        </p:nvSpPr>
        <p:spPr>
          <a:xfrm>
            <a:off x="322273" y="2494606"/>
            <a:ext cx="849945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27940">
              <a:spcBef>
                <a:spcPts val="800"/>
              </a:spcBef>
              <a:defRPr sz="1400" b="1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rgbClr val="9E7F5F"/>
                </a:solidFill>
              </a:rPr>
              <a:t>Наличие производственных активов для создания и внедрения результатов научно исследовательских, опытно-конструкторских и технологических работ, выполняемых в рамках комплексного проекта </a:t>
            </a:r>
            <a:endParaRPr spc="0" dirty="0">
              <a:solidFill>
                <a:srgbClr val="9E7F5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FC6D6FB-F60A-1CF2-13EA-912FBA5C69E2}"/>
              </a:ext>
            </a:extLst>
          </p:cNvPr>
          <p:cNvSpPr txBox="1"/>
          <p:nvPr/>
        </p:nvSpPr>
        <p:spPr>
          <a:xfrm>
            <a:off x="322272" y="3140937"/>
            <a:ext cx="8499454" cy="253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0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Предусмотрены мероприятия по созданию производственных активов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7B9FAB75-CBAF-593C-C443-44AAECFCC368}"/>
              </a:ext>
            </a:extLst>
          </p:cNvPr>
          <p:cNvSpPr txBox="1"/>
          <p:nvPr/>
        </p:nvSpPr>
        <p:spPr>
          <a:xfrm>
            <a:off x="322272" y="4193926"/>
            <a:ext cx="8499454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27940">
              <a:spcBef>
                <a:spcPts val="800"/>
              </a:spcBef>
              <a:defRPr sz="1400" b="1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rgbClr val="9E7F5F"/>
                </a:solidFill>
              </a:rPr>
              <a:t>Наличие возможности производства продукции, создаваемой в рамках комплексного проекта на технологических мощностях и проектных нормах</a:t>
            </a:r>
            <a:endParaRPr spc="0" dirty="0">
              <a:solidFill>
                <a:srgbClr val="9E7F5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930F085-946D-B5FA-B9B3-AA90BCCA6F8D}"/>
              </a:ext>
            </a:extLst>
          </p:cNvPr>
          <p:cNvSpPr txBox="1"/>
          <p:nvPr/>
        </p:nvSpPr>
        <p:spPr>
          <a:xfrm>
            <a:off x="322271" y="4650251"/>
            <a:ext cx="8499454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Наличие возможности производства продукции, создаваемой в рамках комплексного проекта на технологических мощностях и проектных нормах, расположенных на территории Российской Федерации.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object 4"/>
          <p:cNvSpPr txBox="1"/>
          <p:nvPr/>
        </p:nvSpPr>
        <p:spPr>
          <a:xfrm>
            <a:off x="368298" y="619504"/>
            <a:ext cx="3049234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400" b="1" spc="-7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rgbClr val="9E7F5F"/>
                </a:solidFill>
              </a:rPr>
              <a:t>Сроки</a:t>
            </a:r>
            <a:r>
              <a:rPr spc="-77" dirty="0">
                <a:solidFill>
                  <a:srgbClr val="9E7F5F"/>
                </a:solidFill>
              </a:rPr>
              <a:t> </a:t>
            </a:r>
            <a:r>
              <a:rPr dirty="0" err="1">
                <a:solidFill>
                  <a:srgbClr val="9E7F5F"/>
                </a:solidFill>
              </a:rPr>
              <a:t>реализации</a:t>
            </a:r>
            <a:r>
              <a:rPr dirty="0">
                <a:solidFill>
                  <a:srgbClr val="9E7F5F"/>
                </a:solidFill>
              </a:rPr>
              <a:t>: </a:t>
            </a:r>
            <a:r>
              <a:rPr i="1" dirty="0">
                <a:solidFill>
                  <a:srgbClr val="9E7F5F"/>
                </a:solidFill>
              </a:rPr>
              <a:t>20</a:t>
            </a:r>
            <a:r>
              <a:rPr lang="ru-RU" i="1" dirty="0">
                <a:solidFill>
                  <a:srgbClr val="9E7F5F"/>
                </a:solidFill>
              </a:rPr>
              <a:t>22</a:t>
            </a:r>
            <a:r>
              <a:rPr i="1" dirty="0">
                <a:solidFill>
                  <a:srgbClr val="9E7F5F"/>
                </a:solidFill>
              </a:rPr>
              <a:t> </a:t>
            </a:r>
            <a:r>
              <a:rPr i="1" spc="0" dirty="0">
                <a:solidFill>
                  <a:srgbClr val="9E7F5F"/>
                </a:solidFill>
              </a:rPr>
              <a:t>–</a:t>
            </a:r>
            <a:r>
              <a:rPr i="1" spc="-196" dirty="0">
                <a:solidFill>
                  <a:srgbClr val="9E7F5F"/>
                </a:solidFill>
              </a:rPr>
              <a:t> </a:t>
            </a:r>
            <a:r>
              <a:rPr i="1" spc="-37" dirty="0">
                <a:solidFill>
                  <a:srgbClr val="9E7F5F"/>
                </a:solidFill>
              </a:rPr>
              <a:t>20</a:t>
            </a:r>
            <a:r>
              <a:rPr lang="ru-RU" i="1" spc="-37" dirty="0">
                <a:solidFill>
                  <a:srgbClr val="9E7F5F"/>
                </a:solidFill>
              </a:rPr>
              <a:t>26</a:t>
            </a:r>
            <a:endParaRPr i="1" spc="-37" dirty="0">
              <a:solidFill>
                <a:srgbClr val="9E7F5F"/>
              </a:solidFill>
            </a:endParaRPr>
          </a:p>
        </p:txBody>
      </p:sp>
      <p:sp>
        <p:nvSpPr>
          <p:cNvPr id="134" name="object 5"/>
          <p:cNvSpPr txBox="1"/>
          <p:nvPr/>
        </p:nvSpPr>
        <p:spPr>
          <a:xfrm>
            <a:off x="6693196" y="496357"/>
            <a:ext cx="224878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ctr">
              <a:defRPr sz="1200" b="1" spc="-12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rgbClr val="9E7F5F"/>
                </a:solidFill>
              </a:rPr>
              <a:t>Стоимость</a:t>
            </a:r>
            <a:r>
              <a:rPr lang="ru-RU" dirty="0">
                <a:solidFill>
                  <a:srgbClr val="9E7F5F"/>
                </a:solidFill>
              </a:rPr>
              <a:t> </a:t>
            </a:r>
            <a:r>
              <a:rPr spc="-6" dirty="0" err="1">
                <a:solidFill>
                  <a:srgbClr val="9E7F5F"/>
                </a:solidFill>
              </a:rPr>
              <a:t>комплексного</a:t>
            </a:r>
            <a:r>
              <a:rPr spc="-6" dirty="0">
                <a:solidFill>
                  <a:srgbClr val="9E7F5F"/>
                </a:solidFill>
              </a:rPr>
              <a:t> </a:t>
            </a:r>
            <a:r>
              <a:rPr dirty="0" err="1">
                <a:solidFill>
                  <a:srgbClr val="9E7F5F"/>
                </a:solidFill>
              </a:rPr>
              <a:t>проекта</a:t>
            </a:r>
            <a:r>
              <a:rPr dirty="0">
                <a:solidFill>
                  <a:srgbClr val="9E7F5F"/>
                </a:solidFill>
              </a:rPr>
              <a:t>,</a:t>
            </a:r>
            <a:r>
              <a:rPr lang="ru-RU" dirty="0">
                <a:solidFill>
                  <a:srgbClr val="9E7F5F"/>
                </a:solidFill>
              </a:rPr>
              <a:t> 113,38 </a:t>
            </a:r>
            <a:r>
              <a:rPr b="0" dirty="0" err="1">
                <a:solidFill>
                  <a:srgbClr val="9E7F5F"/>
                </a:solidFill>
              </a:rPr>
              <a:t>млн</a:t>
            </a:r>
            <a:r>
              <a:rPr b="0" spc="6" dirty="0">
                <a:solidFill>
                  <a:srgbClr val="9E7F5F"/>
                </a:solidFill>
              </a:rPr>
              <a:t> </a:t>
            </a:r>
            <a:r>
              <a:rPr b="0" spc="-18" dirty="0" err="1">
                <a:solidFill>
                  <a:srgbClr val="9E7F5F"/>
                </a:solidFill>
              </a:rPr>
              <a:t>руб</a:t>
            </a:r>
            <a:r>
              <a:rPr b="0" spc="-18" dirty="0">
                <a:solidFill>
                  <a:srgbClr val="9E7F5F"/>
                </a:solidFill>
              </a:rPr>
              <a:t>.</a:t>
            </a:r>
          </a:p>
        </p:txBody>
      </p:sp>
      <p:sp>
        <p:nvSpPr>
          <p:cNvPr id="135" name="object 9"/>
          <p:cNvSpPr txBox="1"/>
          <p:nvPr/>
        </p:nvSpPr>
        <p:spPr>
          <a:xfrm>
            <a:off x="3949424" y="5174737"/>
            <a:ext cx="25527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50%</a:t>
            </a:r>
          </a:p>
        </p:txBody>
      </p:sp>
      <p:sp>
        <p:nvSpPr>
          <p:cNvPr id="136" name="object 13"/>
          <p:cNvSpPr/>
          <p:nvPr/>
        </p:nvSpPr>
        <p:spPr>
          <a:xfrm>
            <a:off x="6890362" y="3101353"/>
            <a:ext cx="126494" cy="97539"/>
          </a:xfrm>
          <a:prstGeom prst="rect">
            <a:avLst/>
          </a:prstGeom>
          <a:solidFill>
            <a:srgbClr val="C7B88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37" name="object 14"/>
          <p:cNvSpPr/>
          <p:nvPr/>
        </p:nvSpPr>
        <p:spPr>
          <a:xfrm>
            <a:off x="6890362" y="2887485"/>
            <a:ext cx="126494" cy="97538"/>
          </a:xfrm>
          <a:prstGeom prst="rect">
            <a:avLst/>
          </a:prstGeom>
          <a:solidFill>
            <a:srgbClr val="3A291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3A291C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38" name="object 15"/>
          <p:cNvSpPr txBox="1"/>
          <p:nvPr/>
        </p:nvSpPr>
        <p:spPr>
          <a:xfrm>
            <a:off x="7057749" y="2864535"/>
            <a:ext cx="2064526" cy="356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25400">
              <a:spcBef>
                <a:spcPts val="200"/>
              </a:spcBef>
              <a:defRPr sz="900" spc="-5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Бюджетные</a:t>
            </a:r>
            <a:r>
              <a:rPr spc="-1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средства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100</a:t>
            </a:r>
            <a:r>
              <a:rPr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b="1" i="1" spc="-1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16; 88,3%</a:t>
            </a:r>
            <a:endParaRPr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indent="12700">
              <a:lnSpc>
                <a:spcPts val="1000"/>
              </a:lnSpc>
              <a:spcBef>
                <a:spcPts val="700"/>
              </a:spcBef>
              <a:defRPr sz="900" spc="-5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Собственные</a:t>
            </a:r>
            <a:r>
              <a:rPr spc="-2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средства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  <a:r>
              <a:rPr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b="1" i="1" spc="-1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22; 11,7%</a:t>
            </a:r>
            <a:endParaRPr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9" name="object 16"/>
          <p:cNvSpPr/>
          <p:nvPr/>
        </p:nvSpPr>
        <p:spPr>
          <a:xfrm>
            <a:off x="6886299" y="3280677"/>
            <a:ext cx="130556" cy="97539"/>
          </a:xfrm>
          <a:prstGeom prst="rect">
            <a:avLst/>
          </a:prstGeom>
          <a:solidFill>
            <a:srgbClr val="9E7E5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0" name="object 17"/>
          <p:cNvSpPr txBox="1"/>
          <p:nvPr/>
        </p:nvSpPr>
        <p:spPr>
          <a:xfrm>
            <a:off x="7081750" y="3280677"/>
            <a:ext cx="167942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1000"/>
              </a:lnSpc>
              <a:spcBef>
                <a:spcPts val="100"/>
              </a:spcBef>
              <a:defRPr sz="900" spc="-5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емные</a:t>
            </a:r>
            <a:r>
              <a:rPr spc="-3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средства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endParaRPr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1" name="object 75"/>
          <p:cNvSpPr txBox="1">
            <a:spLocks noGrp="1"/>
          </p:cNvSpPr>
          <p:nvPr>
            <p:ph type="sldNum" sz="quarter" idx="4294967295"/>
          </p:nvPr>
        </p:nvSpPr>
        <p:spPr>
          <a:xfrm>
            <a:off x="4508499" y="6598462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graphicFrame>
        <p:nvGraphicFramePr>
          <p:cNvPr id="142" name="Таблица"/>
          <p:cNvGraphicFramePr/>
          <p:nvPr/>
        </p:nvGraphicFramePr>
        <p:xfrm>
          <a:off x="399221" y="847744"/>
          <a:ext cx="6108672" cy="2222847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018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41647">
                <a:tc>
                  <a:txBody>
                    <a:bodyPr/>
                    <a:lstStyle/>
                    <a:p>
                      <a:pPr indent="0" algn="ctr">
                        <a:defRPr sz="1800" spc="0"/>
                      </a:pPr>
                      <a:r>
                        <a:rPr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202</a:t>
                      </a:r>
                      <a:r>
                        <a:rPr lang="ru-RU"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sz="13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defRPr sz="1800" spc="0"/>
                      </a:pPr>
                      <a:r>
                        <a:rPr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202</a:t>
                      </a:r>
                      <a:r>
                        <a:rPr lang="ru-RU"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sz="13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defRPr sz="1800" spc="0"/>
                      </a:pPr>
                      <a:r>
                        <a:rPr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202</a:t>
                      </a:r>
                      <a:r>
                        <a:rPr lang="ru-RU"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sz="13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defRPr sz="1800" spc="0"/>
                      </a:pPr>
                      <a:r>
                        <a:rPr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202</a:t>
                      </a:r>
                      <a:r>
                        <a:rPr lang="ru-RU"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sz="13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defRPr sz="1800" spc="0"/>
                      </a:pPr>
                      <a:r>
                        <a:rPr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202</a:t>
                      </a:r>
                      <a:r>
                        <a:rPr lang="ru-RU"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sz="13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defRPr sz="1800" spc="0"/>
                      </a:pPr>
                      <a:r>
                        <a:rPr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202</a:t>
                      </a:r>
                      <a:r>
                        <a:rPr lang="ru-RU"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sz="13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347"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defRPr sz="1800" spc="0"/>
                      </a:pPr>
                      <a:r>
                        <a:rPr sz="11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rPr>
                        <a:t>ОКР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347"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defRPr sz="1800" spc="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rPr>
                        <a:t>Производство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347"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defRPr sz="1800" spc="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rPr>
                        <a:t>Сертификация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347"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080" indent="0" algn="ctr">
                        <a:spcBef>
                          <a:spcPts val="100"/>
                        </a:spcBef>
                        <a:defRPr sz="1800" spc="0"/>
                      </a:pPr>
                      <a:r>
                        <a:rPr sz="1100" spc="-6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rPr>
                        <a:t>Продажи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929">
                <a:tc>
                  <a:txBody>
                    <a:bodyPr/>
                    <a:lstStyle/>
                    <a:p>
                      <a:pPr indent="0" algn="ctr">
                        <a:defRPr sz="1800" spc="0"/>
                      </a:pPr>
                      <a:r>
                        <a:rPr sz="11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rPr>
                        <a:t>Финансирование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defRPr sz="1100" spc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4347">
                <a:tc>
                  <a:txBody>
                    <a:bodyPr/>
                    <a:lstStyle/>
                    <a:p>
                      <a:pPr indent="0" algn="ctr">
                        <a:defRPr sz="1100" spc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defRPr sz="1100" spc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4347">
                <a:tc>
                  <a:txBody>
                    <a:bodyPr/>
                    <a:lstStyle/>
                    <a:p>
                      <a:pPr indent="0" algn="ctr">
                        <a:defRPr sz="1100" spc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defRPr sz="1100" spc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43" name="Бюджетное финансирование"/>
          <p:cNvSpPr txBox="1"/>
          <p:nvPr/>
        </p:nvSpPr>
        <p:spPr>
          <a:xfrm>
            <a:off x="2124080" y="2308948"/>
            <a:ext cx="3030087" cy="261606"/>
          </a:xfrm>
          <a:prstGeom prst="rect">
            <a:avLst/>
          </a:prstGeom>
          <a:solidFill>
            <a:srgbClr val="C4B48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Бюджетное</a:t>
            </a:r>
            <a:r>
              <a:rPr dirty="0"/>
              <a:t> </a:t>
            </a:r>
            <a:r>
              <a:rPr dirty="0" err="1"/>
              <a:t>финансирование</a:t>
            </a:r>
            <a:endParaRPr dirty="0"/>
          </a:p>
        </p:txBody>
      </p:sp>
      <p:sp>
        <p:nvSpPr>
          <p:cNvPr id="145" name="ОКР"/>
          <p:cNvSpPr txBox="1"/>
          <p:nvPr/>
        </p:nvSpPr>
        <p:spPr>
          <a:xfrm>
            <a:off x="2124080" y="1123061"/>
            <a:ext cx="1047746" cy="246217"/>
          </a:xfrm>
          <a:prstGeom prst="rect">
            <a:avLst/>
          </a:prstGeom>
          <a:solidFill>
            <a:srgbClr val="C4B48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000" dirty="0"/>
              <a:t>НИОКР</a:t>
            </a:r>
          </a:p>
        </p:txBody>
      </p:sp>
      <p:sp>
        <p:nvSpPr>
          <p:cNvPr id="146" name="Продажи"/>
          <p:cNvSpPr txBox="1"/>
          <p:nvPr/>
        </p:nvSpPr>
        <p:spPr>
          <a:xfrm>
            <a:off x="3171826" y="1898153"/>
            <a:ext cx="3025925" cy="261606"/>
          </a:xfrm>
          <a:prstGeom prst="rect">
            <a:avLst/>
          </a:prstGeom>
          <a:solidFill>
            <a:srgbClr val="93785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Производство</a:t>
            </a:r>
            <a:r>
              <a:rPr dirty="0"/>
              <a:t> и </a:t>
            </a:r>
            <a:r>
              <a:rPr dirty="0" err="1"/>
              <a:t>Продажи</a:t>
            </a:r>
            <a:endParaRPr dirty="0"/>
          </a:p>
        </p:txBody>
      </p:sp>
      <p:sp>
        <p:nvSpPr>
          <p:cNvPr id="147" name="Производство"/>
          <p:cNvSpPr txBox="1"/>
          <p:nvPr/>
        </p:nvSpPr>
        <p:spPr>
          <a:xfrm>
            <a:off x="2228856" y="1505084"/>
            <a:ext cx="2623866" cy="261606"/>
          </a:xfrm>
          <a:prstGeom prst="rect">
            <a:avLst/>
          </a:prstGeom>
          <a:solidFill>
            <a:srgbClr val="93785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Подготовка</a:t>
            </a:r>
            <a:r>
              <a:rPr dirty="0"/>
              <a:t> к </a:t>
            </a:r>
            <a:r>
              <a:rPr dirty="0" err="1"/>
              <a:t>производству</a:t>
            </a:r>
            <a:endParaRPr dirty="0"/>
          </a:p>
        </p:txBody>
      </p:sp>
      <p:sp>
        <p:nvSpPr>
          <p:cNvPr id="148" name="Внебюджетное финансирование"/>
          <p:cNvSpPr txBox="1"/>
          <p:nvPr/>
        </p:nvSpPr>
        <p:spPr>
          <a:xfrm>
            <a:off x="2124078" y="2691962"/>
            <a:ext cx="3030095" cy="261606"/>
          </a:xfrm>
          <a:prstGeom prst="rect">
            <a:avLst/>
          </a:prstGeom>
          <a:solidFill>
            <a:srgbClr val="93785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Внебюджетное</a:t>
            </a:r>
            <a:r>
              <a:rPr dirty="0"/>
              <a:t> </a:t>
            </a:r>
            <a:r>
              <a:rPr dirty="0" err="1"/>
              <a:t>финансирование</a:t>
            </a:r>
            <a:endParaRPr dirty="0"/>
          </a:p>
        </p:txBody>
      </p:sp>
      <p:sp>
        <p:nvSpPr>
          <p:cNvPr id="149" name="Линия"/>
          <p:cNvSpPr/>
          <p:nvPr/>
        </p:nvSpPr>
        <p:spPr>
          <a:xfrm flipV="1">
            <a:off x="3161349" y="2151246"/>
            <a:ext cx="2" cy="969570"/>
          </a:xfrm>
          <a:prstGeom prst="line">
            <a:avLst/>
          </a:prstGeom>
          <a:ln>
            <a:solidFill>
              <a:srgbClr val="BE4B48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0" name="object 4"/>
          <p:cNvSpPr txBox="1"/>
          <p:nvPr/>
        </p:nvSpPr>
        <p:spPr>
          <a:xfrm>
            <a:off x="3232275" y="3063578"/>
            <a:ext cx="1119197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300"/>
              </a:spcBef>
              <a:defRPr sz="1000" b="1" spc="-4">
                <a:solidFill>
                  <a:srgbClr val="3A291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Дата</a:t>
            </a:r>
            <a:r>
              <a:rPr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начала</a:t>
            </a:r>
            <a:r>
              <a:rPr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продаж</a:t>
            </a:r>
            <a:endParaRPr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indent="26668">
              <a:spcBef>
                <a:spcPts val="300"/>
              </a:spcBef>
              <a:defRPr sz="1000" i="1" spc="-23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01.10.</a:t>
            </a:r>
            <a:r>
              <a:rPr sz="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</a:t>
            </a:r>
            <a:r>
              <a:rPr lang="ru-RU" sz="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sz="7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1" name="Целевые показатели (индикаторы) эффективности реализации комплексного проекта…"/>
          <p:cNvSpPr txBox="1"/>
          <p:nvPr/>
        </p:nvSpPr>
        <p:spPr>
          <a:xfrm>
            <a:off x="186465" y="4574367"/>
            <a:ext cx="8755520" cy="507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R="631190" indent="104139">
              <a:defRPr sz="1400" b="1" spc="-6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rgbClr val="9E7F5F"/>
                </a:solidFill>
              </a:rPr>
              <a:t>Целевые</a:t>
            </a:r>
            <a:r>
              <a:rPr dirty="0">
                <a:solidFill>
                  <a:srgbClr val="9E7F5F"/>
                </a:solidFill>
              </a:rPr>
              <a:t> </a:t>
            </a:r>
            <a:r>
              <a:rPr dirty="0" err="1">
                <a:solidFill>
                  <a:srgbClr val="9E7F5F"/>
                </a:solidFill>
              </a:rPr>
              <a:t>показатели</a:t>
            </a:r>
            <a:r>
              <a:rPr dirty="0">
                <a:solidFill>
                  <a:srgbClr val="9E7F5F"/>
                </a:solidFill>
              </a:rPr>
              <a:t> (</a:t>
            </a:r>
            <a:r>
              <a:rPr dirty="0" err="1">
                <a:solidFill>
                  <a:srgbClr val="9E7F5F"/>
                </a:solidFill>
              </a:rPr>
              <a:t>индикаторы</a:t>
            </a:r>
            <a:r>
              <a:rPr dirty="0">
                <a:solidFill>
                  <a:srgbClr val="9E7F5F"/>
                </a:solidFill>
              </a:rPr>
              <a:t>) </a:t>
            </a:r>
            <a:r>
              <a:rPr dirty="0" err="1">
                <a:solidFill>
                  <a:srgbClr val="9E7F5F"/>
                </a:solidFill>
              </a:rPr>
              <a:t>эффективности</a:t>
            </a:r>
            <a:r>
              <a:rPr dirty="0">
                <a:solidFill>
                  <a:srgbClr val="9E7F5F"/>
                </a:solidFill>
              </a:rPr>
              <a:t> </a:t>
            </a:r>
            <a:r>
              <a:rPr dirty="0" err="1">
                <a:solidFill>
                  <a:srgbClr val="9E7F5F"/>
                </a:solidFill>
              </a:rPr>
              <a:t>реализации</a:t>
            </a:r>
            <a:r>
              <a:rPr dirty="0">
                <a:solidFill>
                  <a:srgbClr val="9E7F5F"/>
                </a:solidFill>
              </a:rPr>
              <a:t> </a:t>
            </a:r>
            <a:r>
              <a:rPr dirty="0" err="1">
                <a:solidFill>
                  <a:srgbClr val="9E7F5F"/>
                </a:solidFill>
              </a:rPr>
              <a:t>комплексного</a:t>
            </a:r>
            <a:r>
              <a:rPr dirty="0">
                <a:solidFill>
                  <a:srgbClr val="9E7F5F"/>
                </a:solidFill>
              </a:rPr>
              <a:t> </a:t>
            </a:r>
            <a:r>
              <a:rPr dirty="0" err="1">
                <a:solidFill>
                  <a:srgbClr val="9E7F5F"/>
                </a:solidFill>
              </a:rPr>
              <a:t>проекта</a:t>
            </a:r>
            <a:r>
              <a:rPr dirty="0">
                <a:solidFill>
                  <a:srgbClr val="9E7F5F"/>
                </a:solidFill>
              </a:rPr>
              <a:t> </a:t>
            </a:r>
          </a:p>
          <a:p>
            <a:pPr marR="631190" indent="104139">
              <a:defRPr sz="1300" spc="-5"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rgbClr val="9E7F5F"/>
                </a:solidFill>
              </a:rPr>
              <a:t>нарастающим</a:t>
            </a:r>
            <a:r>
              <a:rPr dirty="0">
                <a:solidFill>
                  <a:srgbClr val="9E7F5F"/>
                </a:solidFill>
              </a:rPr>
              <a:t> </a:t>
            </a:r>
            <a:r>
              <a:rPr spc="0" dirty="0" err="1">
                <a:solidFill>
                  <a:srgbClr val="9E7F5F"/>
                </a:solidFill>
              </a:rPr>
              <a:t>итогом</a:t>
            </a:r>
            <a:r>
              <a:rPr spc="0" dirty="0">
                <a:solidFill>
                  <a:srgbClr val="9E7F5F"/>
                </a:solidFill>
              </a:rPr>
              <a:t> </a:t>
            </a:r>
            <a:r>
              <a:rPr spc="0" dirty="0" err="1">
                <a:solidFill>
                  <a:srgbClr val="9E7F5F"/>
                </a:solidFill>
              </a:rPr>
              <a:t>на</a:t>
            </a:r>
            <a:r>
              <a:rPr spc="0" dirty="0">
                <a:solidFill>
                  <a:srgbClr val="9E7F5F"/>
                </a:solidFill>
              </a:rPr>
              <a:t> </a:t>
            </a:r>
            <a:r>
              <a:rPr dirty="0" err="1">
                <a:solidFill>
                  <a:srgbClr val="9E7F5F"/>
                </a:solidFill>
              </a:rPr>
              <a:t>дату</a:t>
            </a:r>
            <a:r>
              <a:rPr dirty="0">
                <a:solidFill>
                  <a:srgbClr val="9E7F5F"/>
                </a:solidFill>
              </a:rPr>
              <a:t>  </a:t>
            </a:r>
            <a:r>
              <a:rPr spc="0" dirty="0" err="1">
                <a:solidFill>
                  <a:srgbClr val="9E7F5F"/>
                </a:solidFill>
              </a:rPr>
              <a:t>окончания</a:t>
            </a:r>
            <a:r>
              <a:rPr spc="0" dirty="0">
                <a:solidFill>
                  <a:srgbClr val="9E7F5F"/>
                </a:solidFill>
              </a:rPr>
              <a:t> </a:t>
            </a:r>
            <a:r>
              <a:rPr dirty="0" err="1">
                <a:solidFill>
                  <a:srgbClr val="9E7F5F"/>
                </a:solidFill>
              </a:rPr>
              <a:t>реализации</a:t>
            </a:r>
            <a:r>
              <a:rPr dirty="0">
                <a:solidFill>
                  <a:srgbClr val="9E7F5F"/>
                </a:solidFill>
              </a:rPr>
              <a:t> </a:t>
            </a:r>
            <a:r>
              <a:rPr dirty="0" err="1">
                <a:solidFill>
                  <a:srgbClr val="9E7F5F"/>
                </a:solidFill>
              </a:rPr>
              <a:t>комплексного</a:t>
            </a:r>
            <a:r>
              <a:rPr spc="-94" dirty="0">
                <a:solidFill>
                  <a:srgbClr val="9E7F5F"/>
                </a:solidFill>
              </a:rPr>
              <a:t> </a:t>
            </a:r>
            <a:r>
              <a:rPr dirty="0" err="1">
                <a:solidFill>
                  <a:srgbClr val="9E7F5F"/>
                </a:solidFill>
              </a:rPr>
              <a:t>проекта</a:t>
            </a:r>
            <a:endParaRPr dirty="0">
              <a:solidFill>
                <a:srgbClr val="9E7F5F"/>
              </a:solidFill>
            </a:endParaRPr>
          </a:p>
        </p:txBody>
      </p:sp>
      <p:sp>
        <p:nvSpPr>
          <p:cNvPr id="153" name="Объем производства и реализации импортозамещающей или инновационной продукции, которая будет создана в ходе реализации  комплексного проекта (с НДС, накопленным итогом)"/>
          <p:cNvSpPr txBox="1"/>
          <p:nvPr/>
        </p:nvSpPr>
        <p:spPr>
          <a:xfrm>
            <a:off x="308115" y="5360044"/>
            <a:ext cx="4559860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R="5080">
              <a:spcBef>
                <a:spcPts val="400"/>
              </a:spcBef>
              <a:tabLst>
                <a:tab pos="2159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Объем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spc="-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производства</a:t>
            </a:r>
            <a:r>
              <a:rPr sz="1000" spc="-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и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spc="-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реализации</a:t>
            </a:r>
            <a:r>
              <a:rPr sz="1000" spc="-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spc="-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импортозамещающей</a:t>
            </a:r>
            <a:r>
              <a:rPr sz="1000" spc="-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spc="-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или</a:t>
            </a:r>
            <a:r>
              <a:rPr sz="1000" spc="-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spc="-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инновационной</a:t>
            </a:r>
            <a:r>
              <a:rPr sz="1000" spc="-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spc="-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продукции</a:t>
            </a:r>
            <a:r>
              <a:rPr sz="1000" spc="-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sz="1000" spc="-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которая</a:t>
            </a:r>
            <a:r>
              <a:rPr sz="1000" spc="-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spc="-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будет</a:t>
            </a:r>
            <a:r>
              <a:rPr sz="1000" spc="-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создана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в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spc="-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ходе</a:t>
            </a:r>
            <a:r>
              <a:rPr sz="1000" spc="-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spc="-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реализации</a:t>
            </a:r>
            <a:r>
              <a:rPr sz="1000" spc="-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sz="1000" spc="-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комплексного</a:t>
            </a:r>
            <a:r>
              <a:rPr sz="1000" spc="-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проекта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spc="-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НДС,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накопленным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spc="-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итогом</a:t>
            </a:r>
            <a:r>
              <a:rPr sz="1000" spc="-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154" name="XXXXXX тыс. руб. / XXX ед."/>
          <p:cNvSpPr txBox="1"/>
          <p:nvPr/>
        </p:nvSpPr>
        <p:spPr>
          <a:xfrm>
            <a:off x="317697" y="5093825"/>
            <a:ext cx="2938301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R="5080">
              <a:spcBef>
                <a:spcPts val="600"/>
              </a:spcBef>
              <a:tabLst>
                <a:tab pos="215900" algn="l"/>
              </a:tabLst>
              <a:defRPr sz="1400" b="1" spc="-6"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68 904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pc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тыс</a:t>
            </a:r>
            <a:r>
              <a:rPr spc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руб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spc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  <a:r>
              <a:rPr lang="ru-RU" spc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319 000 000</a:t>
            </a:r>
            <a:r>
              <a:rPr spc="-7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ед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155" name="Количество вновь создаваемых и модернизируемых высокотехнологичных рабочих мест в рамках реализации комплексного проекта (накопленным итогом)"/>
          <p:cNvSpPr txBox="1"/>
          <p:nvPr/>
        </p:nvSpPr>
        <p:spPr>
          <a:xfrm>
            <a:off x="317697" y="6104544"/>
            <a:ext cx="4254989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600"/>
              </a:spcBef>
              <a:tabLst>
                <a:tab pos="215900" algn="l"/>
              </a:tabLst>
              <a:defRPr sz="1100" spc="-4">
                <a:latin typeface="Arial"/>
                <a:ea typeface="Arial"/>
                <a:cs typeface="Arial"/>
                <a:sym typeface="Arial"/>
              </a:defRPr>
            </a:pP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Количество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вновь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создаваемых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spc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и</a:t>
            </a:r>
            <a:r>
              <a:rPr sz="1000" spc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модернизируемых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высокотехнологичных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рабочих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мест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spc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в</a:t>
            </a:r>
            <a:r>
              <a:rPr sz="1000" spc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рамках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реализации</a:t>
            </a:r>
            <a:r>
              <a:rPr sz="1000" spc="-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комплексного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проекта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накопленным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итогом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156" name="XXX ед."/>
          <p:cNvSpPr txBox="1"/>
          <p:nvPr/>
        </p:nvSpPr>
        <p:spPr>
          <a:xfrm>
            <a:off x="327276" y="5882849"/>
            <a:ext cx="489169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R="5080">
              <a:spcBef>
                <a:spcPts val="600"/>
              </a:spcBef>
              <a:tabLst>
                <a:tab pos="215900" algn="l"/>
              </a:tabLst>
              <a:defRPr sz="1400" b="1" spc="-6">
                <a:latin typeface="Arial"/>
                <a:ea typeface="Arial"/>
                <a:cs typeface="Arial"/>
                <a:sym typeface="Arial"/>
              </a:defRPr>
            </a:pPr>
            <a:r>
              <a:rPr lang="ru-RU" spc="-7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spc="-7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ед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157" name="Количество полученных патентов и (или) секретов производства (ноу-хау), (накопленным итогом)"/>
          <p:cNvSpPr txBox="1"/>
          <p:nvPr/>
        </p:nvSpPr>
        <p:spPr>
          <a:xfrm>
            <a:off x="4870537" y="5360044"/>
            <a:ext cx="3743879" cy="415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600"/>
              </a:spcBef>
              <a:tabLst>
                <a:tab pos="215900" algn="l"/>
              </a:tabLst>
              <a:defRPr sz="1100" spc="-4">
                <a:latin typeface="Arial"/>
                <a:ea typeface="Arial"/>
                <a:cs typeface="Arial"/>
                <a:sym typeface="Arial"/>
              </a:defRPr>
            </a:pP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Количество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spc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полученных</a:t>
            </a:r>
            <a:r>
              <a:rPr sz="1000" spc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патентов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spc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и</a:t>
            </a:r>
            <a:r>
              <a:rPr sz="1000" spc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или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секретов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производства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ноу-хау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), </a:t>
            </a:r>
            <a:r>
              <a:rPr sz="1000" spc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sz="1000" spc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накопленным</a:t>
            </a:r>
            <a:r>
              <a:rPr sz="1000" spc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итогом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158" name="X ед."/>
          <p:cNvSpPr txBox="1"/>
          <p:nvPr/>
        </p:nvSpPr>
        <p:spPr>
          <a:xfrm>
            <a:off x="4893507" y="5093825"/>
            <a:ext cx="489169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R="5080">
              <a:spcBef>
                <a:spcPts val="600"/>
              </a:spcBef>
              <a:tabLst>
                <a:tab pos="215900" algn="l"/>
              </a:tabLst>
              <a:defRPr sz="1400" b="1" spc="-6">
                <a:latin typeface="Arial"/>
                <a:ea typeface="Arial"/>
                <a:cs typeface="Arial"/>
                <a:sym typeface="Arial"/>
              </a:defRPr>
            </a:pPr>
            <a:r>
              <a:rPr lang="ru-RU" spc="-7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spc="-7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ед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159" name="Объем экспорта продукции, которая будет создана в ходе реализации комплексного проекта (накопленным итогом)"/>
          <p:cNvSpPr txBox="1"/>
          <p:nvPr/>
        </p:nvSpPr>
        <p:spPr>
          <a:xfrm>
            <a:off x="4852729" y="6104113"/>
            <a:ext cx="3963995" cy="415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600"/>
              </a:spcBef>
              <a:tabLst>
                <a:tab pos="215900" algn="l"/>
              </a:tabLst>
              <a:defRPr sz="1100" spc="-4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Объем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экспорта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продукции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которая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будет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создана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в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ходе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реализации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комплексного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проекта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накопленным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итогом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160" name="XХХ тыс.  долл. США, Z ед."/>
          <p:cNvSpPr txBox="1"/>
          <p:nvPr/>
        </p:nvSpPr>
        <p:spPr>
          <a:xfrm>
            <a:off x="4893507" y="5855189"/>
            <a:ext cx="3230560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R="5080">
              <a:spcBef>
                <a:spcPts val="600"/>
              </a:spcBef>
              <a:tabLst>
                <a:tab pos="215900" algn="l"/>
              </a:tabLst>
              <a:defRPr sz="1400" b="1" spc="-6"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10,76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тыс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долл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spc="-2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США, </a:t>
            </a:r>
            <a:r>
              <a:rPr lang="ru-RU" spc="-2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3 500 000</a:t>
            </a:r>
            <a:r>
              <a:rPr spc="7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ед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164" name="50%"/>
          <p:cNvSpPr txBox="1"/>
          <p:nvPr/>
        </p:nvSpPr>
        <p:spPr>
          <a:xfrm>
            <a:off x="7243875" y="1717484"/>
            <a:ext cx="434581" cy="276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50%</a:t>
            </a:r>
          </a:p>
        </p:txBody>
      </p:sp>
      <p:sp>
        <p:nvSpPr>
          <p:cNvPr id="165" name="15%"/>
          <p:cNvSpPr txBox="1"/>
          <p:nvPr/>
        </p:nvSpPr>
        <p:spPr>
          <a:xfrm>
            <a:off x="7833400" y="1297415"/>
            <a:ext cx="434580" cy="276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15%</a:t>
            </a:r>
          </a:p>
        </p:txBody>
      </p:sp>
      <p:sp>
        <p:nvSpPr>
          <p:cNvPr id="166" name="35%"/>
          <p:cNvSpPr txBox="1"/>
          <p:nvPr/>
        </p:nvSpPr>
        <p:spPr>
          <a:xfrm>
            <a:off x="7953548" y="1899693"/>
            <a:ext cx="434581" cy="276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35%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48F28E-E1C5-9264-9420-5CDC652DDFFD}"/>
              </a:ext>
            </a:extLst>
          </p:cNvPr>
          <p:cNvSpPr txBox="1"/>
          <p:nvPr/>
        </p:nvSpPr>
        <p:spPr>
          <a:xfrm>
            <a:off x="266558" y="3306614"/>
            <a:ext cx="4887616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spc="-6" dirty="0">
                <a:solidFill>
                  <a:srgbClr val="9E7F5F"/>
                </a:solidFill>
                <a:latin typeface="Arial"/>
                <a:cs typeface="Arial"/>
              </a:rPr>
              <a:t>План-график бюджетного финансирования, млн руб.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A1383E9C-1B79-2921-E9DF-AA2309FC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796267"/>
              </p:ext>
            </p:extLst>
          </p:nvPr>
        </p:nvGraphicFramePr>
        <p:xfrm>
          <a:off x="356184" y="3724768"/>
          <a:ext cx="8460544" cy="8910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7568">
                  <a:extLst>
                    <a:ext uri="{9D8B030D-6E8A-4147-A177-3AD203B41FA5}">
                      <a16:colId xmlns:a16="http://schemas.microsoft.com/office/drawing/2014/main" xmlns="" val="141307268"/>
                    </a:ext>
                  </a:extLst>
                </a:gridCol>
                <a:gridCol w="1057568">
                  <a:extLst>
                    <a:ext uri="{9D8B030D-6E8A-4147-A177-3AD203B41FA5}">
                      <a16:colId xmlns:a16="http://schemas.microsoft.com/office/drawing/2014/main" xmlns="" val="4071659474"/>
                    </a:ext>
                  </a:extLst>
                </a:gridCol>
                <a:gridCol w="1057568">
                  <a:extLst>
                    <a:ext uri="{9D8B030D-6E8A-4147-A177-3AD203B41FA5}">
                      <a16:colId xmlns:a16="http://schemas.microsoft.com/office/drawing/2014/main" xmlns="" val="220202789"/>
                    </a:ext>
                  </a:extLst>
                </a:gridCol>
                <a:gridCol w="1057568">
                  <a:extLst>
                    <a:ext uri="{9D8B030D-6E8A-4147-A177-3AD203B41FA5}">
                      <a16:colId xmlns:a16="http://schemas.microsoft.com/office/drawing/2014/main" xmlns="" val="196141685"/>
                    </a:ext>
                  </a:extLst>
                </a:gridCol>
                <a:gridCol w="1057568">
                  <a:extLst>
                    <a:ext uri="{9D8B030D-6E8A-4147-A177-3AD203B41FA5}">
                      <a16:colId xmlns:a16="http://schemas.microsoft.com/office/drawing/2014/main" xmlns="" val="320230003"/>
                    </a:ext>
                  </a:extLst>
                </a:gridCol>
                <a:gridCol w="1057568">
                  <a:extLst>
                    <a:ext uri="{9D8B030D-6E8A-4147-A177-3AD203B41FA5}">
                      <a16:colId xmlns:a16="http://schemas.microsoft.com/office/drawing/2014/main" xmlns="" val="942425588"/>
                    </a:ext>
                  </a:extLst>
                </a:gridCol>
                <a:gridCol w="1057568">
                  <a:extLst>
                    <a:ext uri="{9D8B030D-6E8A-4147-A177-3AD203B41FA5}">
                      <a16:colId xmlns:a16="http://schemas.microsoft.com/office/drawing/2014/main" xmlns="" val="939057890"/>
                    </a:ext>
                  </a:extLst>
                </a:gridCol>
                <a:gridCol w="1057568">
                  <a:extLst>
                    <a:ext uri="{9D8B030D-6E8A-4147-A177-3AD203B41FA5}">
                      <a16:colId xmlns:a16="http://schemas.microsoft.com/office/drawing/2014/main" xmlns="" val="2932230898"/>
                    </a:ext>
                  </a:extLst>
                </a:gridCol>
              </a:tblGrid>
              <a:tr h="222772"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этап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этап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этап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этап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0005040"/>
                  </a:ext>
                </a:extLst>
              </a:tr>
              <a:tr h="222772"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30.09.2023</a:t>
                      </a:r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01.10.2023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30.09.2024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01.10.2024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30.09.2025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01.10.2025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30.09.2026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8383890"/>
                  </a:ext>
                </a:extLst>
              </a:tr>
              <a:tr h="22277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01.10-31.12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01.01.-30.09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01.10-31.12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01.01.-30.09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01.10-31.12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01.01.-30.09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01.10-31.12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01.01.-30.09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92307883"/>
                  </a:ext>
                </a:extLst>
              </a:tr>
              <a:tr h="222772">
                <a:tc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11,600 млн. руб.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21,910 млн. руб.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20,100 млн. руб.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32,030 млн. руб.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3,630 млн. руб.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10,892 млн. руб.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2824287"/>
                  </a:ext>
                </a:extLst>
              </a:tr>
            </a:tbl>
          </a:graphicData>
        </a:graphic>
      </p:graphicFrame>
      <p:sp>
        <p:nvSpPr>
          <p:cNvPr id="4" name="Технический облик продукта (ов)">
            <a:extLst>
              <a:ext uri="{FF2B5EF4-FFF2-40B4-BE49-F238E27FC236}">
                <a16:creationId xmlns:a16="http://schemas.microsoft.com/office/drawing/2014/main" xmlns="" id="{3C4E72BE-0B0E-C9B4-2CDF-777EF22ED9A6}"/>
              </a:ext>
            </a:extLst>
          </p:cNvPr>
          <p:cNvSpPr txBox="1"/>
          <p:nvPr/>
        </p:nvSpPr>
        <p:spPr>
          <a:xfrm>
            <a:off x="190004" y="27511"/>
            <a:ext cx="8932271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b="1">
                <a:solidFill>
                  <a:srgbClr val="57382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1200" dirty="0"/>
              <a:t>ПЛАН-ГРАФИК РЕАЛИЗАЦИИ, </a:t>
            </a:r>
            <a:br>
              <a:rPr lang="ru-RU" sz="1200" dirty="0"/>
            </a:br>
            <a:r>
              <a:rPr lang="ru-RU" sz="1200" dirty="0"/>
              <a:t>ФИНАНСОВЫЙ ПЛАН, ПОКАЗАТЕЛИ </a:t>
            </a:r>
            <a:endParaRPr lang="ru-RU" sz="1200" dirty="0">
              <a:highlight>
                <a:srgbClr val="FFFF00"/>
              </a:highlight>
            </a:endParaRPr>
          </a:p>
        </p:txBody>
      </p:sp>
      <p:sp>
        <p:nvSpPr>
          <p:cNvPr id="5" name="Линия">
            <a:extLst>
              <a:ext uri="{FF2B5EF4-FFF2-40B4-BE49-F238E27FC236}">
                <a16:creationId xmlns:a16="http://schemas.microsoft.com/office/drawing/2014/main" xmlns="" id="{499BDCAA-C8F6-C0EE-94EB-A7C1D83D400E}"/>
              </a:ext>
            </a:extLst>
          </p:cNvPr>
          <p:cNvSpPr/>
          <p:nvPr/>
        </p:nvSpPr>
        <p:spPr>
          <a:xfrm>
            <a:off x="-7722" y="538571"/>
            <a:ext cx="4401378" cy="2"/>
          </a:xfrm>
          <a:prstGeom prst="line">
            <a:avLst/>
          </a:prstGeom>
          <a:ln w="63500">
            <a:solidFill>
              <a:srgbClr val="C7B98B">
                <a:alpha val="31266"/>
              </a:srgbClr>
            </a:solidFill>
          </a:ln>
        </p:spPr>
        <p:txBody>
          <a:bodyPr lIns="45718" tIns="45718" rIns="45718" bIns="45718"/>
          <a:lstStyle/>
          <a:p>
            <a:endParaRPr dirty="0">
              <a:solidFill>
                <a:srgbClr val="9E7F5F"/>
              </a:solidFill>
            </a:endParaRPr>
          </a:p>
        </p:txBody>
      </p:sp>
      <p:graphicFrame>
        <p:nvGraphicFramePr>
          <p:cNvPr id="37" name="Диаграмма 36">
            <a:extLst>
              <a:ext uri="{FF2B5EF4-FFF2-40B4-BE49-F238E27FC236}">
                <a16:creationId xmlns:a16="http://schemas.microsoft.com/office/drawing/2014/main" xmlns="" id="{35E0AD41-97F2-4B81-BB79-6F5639784A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777861"/>
              </p:ext>
            </p:extLst>
          </p:nvPr>
        </p:nvGraphicFramePr>
        <p:xfrm>
          <a:off x="6208226" y="916764"/>
          <a:ext cx="3259614" cy="1868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9" name="Диаграмма 38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3F157BB2-B207-4283-898A-3A5012DFFB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064629"/>
              </p:ext>
            </p:extLst>
          </p:nvPr>
        </p:nvGraphicFramePr>
        <p:xfrm>
          <a:off x="6496445" y="713500"/>
          <a:ext cx="2559594" cy="2289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bject 4"/>
          <p:cNvSpPr txBox="1"/>
          <p:nvPr/>
        </p:nvSpPr>
        <p:spPr>
          <a:xfrm>
            <a:off x="257149" y="863986"/>
            <a:ext cx="8869045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 b="1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rgbClr val="9E7F5F"/>
                </a:solidFill>
              </a:rPr>
              <a:t>Основные</a:t>
            </a:r>
            <a:r>
              <a:rPr dirty="0">
                <a:solidFill>
                  <a:srgbClr val="9E7F5F"/>
                </a:solidFill>
              </a:rPr>
              <a:t> </a:t>
            </a:r>
            <a:r>
              <a:rPr spc="-5" dirty="0" err="1">
                <a:solidFill>
                  <a:srgbClr val="9E7F5F"/>
                </a:solidFill>
              </a:rPr>
              <a:t>финансовые</a:t>
            </a:r>
            <a:r>
              <a:rPr spc="-5" dirty="0">
                <a:solidFill>
                  <a:srgbClr val="9E7F5F"/>
                </a:solidFill>
              </a:rPr>
              <a:t> </a:t>
            </a:r>
            <a:r>
              <a:rPr spc="-5" dirty="0" err="1">
                <a:solidFill>
                  <a:srgbClr val="9E7F5F"/>
                </a:solidFill>
              </a:rPr>
              <a:t>показатели</a:t>
            </a:r>
            <a:r>
              <a:rPr spc="-5" dirty="0">
                <a:solidFill>
                  <a:srgbClr val="9E7F5F"/>
                </a:solidFill>
              </a:rPr>
              <a:t> </a:t>
            </a:r>
            <a:r>
              <a:rPr spc="-10" dirty="0" err="1">
                <a:solidFill>
                  <a:srgbClr val="9E7F5F"/>
                </a:solidFill>
              </a:rPr>
              <a:t>комплексного</a:t>
            </a:r>
            <a:r>
              <a:rPr spc="-70" dirty="0">
                <a:solidFill>
                  <a:srgbClr val="9E7F5F"/>
                </a:solidFill>
              </a:rPr>
              <a:t> </a:t>
            </a:r>
            <a:r>
              <a:rPr spc="-5" dirty="0" err="1">
                <a:solidFill>
                  <a:srgbClr val="9E7F5F"/>
                </a:solidFill>
              </a:rPr>
              <a:t>проекта</a:t>
            </a:r>
            <a:endParaRPr spc="-5" dirty="0">
              <a:solidFill>
                <a:srgbClr val="9E7F5F"/>
              </a:solidFill>
            </a:endParaRPr>
          </a:p>
          <a:p>
            <a:pPr marR="897888">
              <a:spcBef>
                <a:spcPts val="800"/>
              </a:spcBef>
              <a:defRPr sz="1400" spc="-6"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Показатели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pc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финансовой</a:t>
            </a:r>
            <a:r>
              <a:rPr spc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pc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и</a:t>
            </a:r>
            <a:r>
              <a:rPr spc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социально-экономической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эффективности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реализации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комплексного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проекта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pc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на</a:t>
            </a:r>
            <a:r>
              <a:rPr spc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дату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spc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окончания</a:t>
            </a:r>
            <a:r>
              <a:rPr spc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промышленной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реализации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комплексного</a:t>
            </a:r>
            <a:r>
              <a:rPr spc="-14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проекта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0" name="Срок окупаемости комплексного проекта (дисконтированный)"/>
          <p:cNvSpPr txBox="1"/>
          <p:nvPr/>
        </p:nvSpPr>
        <p:spPr>
          <a:xfrm>
            <a:off x="253638" y="2443652"/>
            <a:ext cx="3746862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R="5080">
              <a:spcBef>
                <a:spcPts val="400"/>
              </a:spcBef>
              <a:tabLst>
                <a:tab pos="2159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Срок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окупаемости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выходит за рамки 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комплексного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проекта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дисконтированный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172" name="Внутренняя норма доходности (IRR)"/>
          <p:cNvSpPr txBox="1"/>
          <p:nvPr/>
        </p:nvSpPr>
        <p:spPr>
          <a:xfrm>
            <a:off x="266338" y="3778206"/>
            <a:ext cx="4559860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600"/>
              </a:spcBef>
              <a:tabLst>
                <a:tab pos="215900" algn="l"/>
              </a:tabLst>
              <a:defRPr sz="1400" spc="-6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tx1">
                    <a:lumMod val="50000"/>
                    <a:lumOff val="50000"/>
                  </a:schemeClr>
                </a:solidFill>
              </a:rPr>
              <a:t>Внутренняя норма доходности (IRR)</a:t>
            </a:r>
          </a:p>
        </p:txBody>
      </p:sp>
      <p:sp>
        <p:nvSpPr>
          <p:cNvPr id="173" name="XXX %"/>
          <p:cNvSpPr txBox="1"/>
          <p:nvPr/>
        </p:nvSpPr>
        <p:spPr>
          <a:xfrm>
            <a:off x="258006" y="3529220"/>
            <a:ext cx="700701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R="5080">
              <a:spcBef>
                <a:spcPts val="600"/>
              </a:spcBef>
              <a:tabLst>
                <a:tab pos="215900" algn="l"/>
              </a:tabLst>
              <a:defRPr sz="1400" b="1" spc="-6">
                <a:latin typeface="Arial"/>
                <a:ea typeface="Arial"/>
                <a:cs typeface="Arial"/>
                <a:sym typeface="Arial"/>
              </a:defRPr>
            </a:pPr>
            <a:r>
              <a:rPr lang="ru-RU" spc="-7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- 63,4</a:t>
            </a:r>
            <a:r>
              <a:rPr spc="-7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%</a:t>
            </a:r>
          </a:p>
        </p:txBody>
      </p:sp>
      <p:sp>
        <p:nvSpPr>
          <p:cNvPr id="174" name="Чистая приведенная стоимость комплексного проекта (NPV)"/>
          <p:cNvSpPr txBox="1"/>
          <p:nvPr/>
        </p:nvSpPr>
        <p:spPr>
          <a:xfrm>
            <a:off x="4825639" y="2434127"/>
            <a:ext cx="3921848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600"/>
              </a:spcBef>
              <a:tabLst>
                <a:tab pos="215900" algn="l"/>
              </a:tabLst>
              <a:defRPr sz="1400" spc="-6"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Чистая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приведенная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стоимость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pc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комплексного</a:t>
            </a:r>
            <a:r>
              <a:rPr spc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pc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проекта</a:t>
            </a:r>
            <a:r>
              <a:rPr spc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(NPV)</a:t>
            </a:r>
          </a:p>
        </p:txBody>
      </p:sp>
      <p:sp>
        <p:nvSpPr>
          <p:cNvPr id="175" name="XХХХХХХ тыс. руб."/>
          <p:cNvSpPr txBox="1"/>
          <p:nvPr/>
        </p:nvSpPr>
        <p:spPr>
          <a:xfrm>
            <a:off x="4817307" y="2185141"/>
            <a:ext cx="1746115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R="5080">
              <a:spcBef>
                <a:spcPts val="600"/>
              </a:spcBef>
              <a:tabLst>
                <a:tab pos="215900" algn="l"/>
              </a:tabLst>
              <a:defRPr sz="1400" b="1" spc="-6">
                <a:latin typeface="Arial"/>
                <a:ea typeface="Arial"/>
                <a:cs typeface="Arial"/>
                <a:sym typeface="Arial"/>
              </a:defRPr>
            </a:pPr>
            <a:r>
              <a:rPr lang="ru-RU" spc="-7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- 82 </a:t>
            </a:r>
            <a:r>
              <a:rPr lang="ru-RU" spc="-7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732,15</a:t>
            </a:r>
            <a:r>
              <a:rPr spc="-7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тыс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руб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176" name="Коэффициент бюджетной эффективности без учета страховых взносов"/>
          <p:cNvSpPr txBox="1"/>
          <p:nvPr/>
        </p:nvSpPr>
        <p:spPr>
          <a:xfrm>
            <a:off x="4838339" y="3778206"/>
            <a:ext cx="4238341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600"/>
              </a:spcBef>
              <a:tabLst>
                <a:tab pos="215900" algn="l"/>
              </a:tabLst>
              <a:defRPr sz="1400" spc="-6"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Коэффициент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pc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бюджетной</a:t>
            </a:r>
            <a:r>
              <a:rPr spc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эффективности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pc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без</a:t>
            </a:r>
            <a:r>
              <a:rPr spc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учета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страховых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взносов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7" name="XXX"/>
          <p:cNvSpPr txBox="1"/>
          <p:nvPr/>
        </p:nvSpPr>
        <p:spPr>
          <a:xfrm>
            <a:off x="4830007" y="3529220"/>
            <a:ext cx="343616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R="5080">
              <a:spcBef>
                <a:spcPts val="600"/>
              </a:spcBef>
              <a:tabLst>
                <a:tab pos="215900" algn="l"/>
              </a:tabLst>
              <a:defRPr sz="1400" b="1" spc="-6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0,4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1" name="object 4"/>
          <p:cNvSpPr txBox="1"/>
          <p:nvPr/>
        </p:nvSpPr>
        <p:spPr>
          <a:xfrm>
            <a:off x="257149" y="4648586"/>
            <a:ext cx="8869045" cy="1892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 b="1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rgbClr val="9E7F5F"/>
                </a:solidFill>
              </a:rPr>
              <a:t>Ключевые</a:t>
            </a:r>
            <a:r>
              <a:rPr dirty="0">
                <a:solidFill>
                  <a:srgbClr val="9E7F5F"/>
                </a:solidFill>
              </a:rPr>
              <a:t> </a:t>
            </a:r>
            <a:r>
              <a:rPr dirty="0" err="1">
                <a:solidFill>
                  <a:srgbClr val="9E7F5F"/>
                </a:solidFill>
              </a:rPr>
              <a:t>риски</a:t>
            </a:r>
            <a:r>
              <a:rPr dirty="0">
                <a:solidFill>
                  <a:srgbClr val="9E7F5F"/>
                </a:solidFill>
              </a:rPr>
              <a:t> </a:t>
            </a:r>
            <a:r>
              <a:rPr dirty="0" err="1">
                <a:solidFill>
                  <a:srgbClr val="9E7F5F"/>
                </a:solidFill>
              </a:rPr>
              <a:t>реализации</a:t>
            </a:r>
            <a:r>
              <a:rPr spc="-5" dirty="0">
                <a:solidFill>
                  <a:srgbClr val="9E7F5F"/>
                </a:solidFill>
              </a:rPr>
              <a:t> </a:t>
            </a:r>
            <a:r>
              <a:rPr spc="-10" dirty="0" err="1">
                <a:solidFill>
                  <a:srgbClr val="9E7F5F"/>
                </a:solidFill>
              </a:rPr>
              <a:t>комплексного</a:t>
            </a:r>
            <a:r>
              <a:rPr spc="-70" dirty="0">
                <a:solidFill>
                  <a:srgbClr val="9E7F5F"/>
                </a:solidFill>
              </a:rPr>
              <a:t> </a:t>
            </a:r>
            <a:r>
              <a:rPr spc="-5" dirty="0" err="1">
                <a:solidFill>
                  <a:srgbClr val="9E7F5F"/>
                </a:solidFill>
              </a:rPr>
              <a:t>проекта</a:t>
            </a:r>
            <a:endParaRPr spc="-5" dirty="0">
              <a:solidFill>
                <a:srgbClr val="9E7F5F"/>
              </a:solidFill>
            </a:endParaRPr>
          </a:p>
          <a:p>
            <a:pPr marL="230400" marR="897888" indent="-228600">
              <a:spcBef>
                <a:spcPts val="600"/>
              </a:spcBef>
              <a:buSzPct val="100000"/>
              <a:buChar char="•"/>
              <a:defRPr sz="1400" spc="-6"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Недостижение целевых технических характеристик создаваемой продукции (Нестабильное качество материала)	</a:t>
            </a:r>
          </a:p>
          <a:p>
            <a:pPr marL="230400" marR="897888" indent="-228600">
              <a:spcBef>
                <a:spcPts val="600"/>
              </a:spcBef>
              <a:buSzPct val="100000"/>
              <a:buChar char="•"/>
              <a:defRPr sz="1400" spc="-6"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Нестабильность курса национальной валюты (рубля)</a:t>
            </a:r>
          </a:p>
          <a:p>
            <a:pPr marL="230400" marR="897888" indent="-228600">
              <a:spcBef>
                <a:spcPts val="600"/>
              </a:spcBef>
              <a:buSzPct val="100000"/>
              <a:buChar char="•"/>
              <a:defRPr sz="1400" spc="-6"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Рост цен на материалы</a:t>
            </a:r>
          </a:p>
          <a:p>
            <a:pPr marL="230400" marR="897888" indent="-228600">
              <a:spcBef>
                <a:spcPts val="600"/>
              </a:spcBef>
              <a:buSzPct val="100000"/>
              <a:buChar char="•"/>
              <a:defRPr sz="1400" spc="-6"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Снижение мотивации работников (Инфляция)</a:t>
            </a:r>
          </a:p>
          <a:p>
            <a:pPr marL="230400" marR="897888" indent="-228600">
              <a:spcBef>
                <a:spcPts val="600"/>
              </a:spcBef>
              <a:buSzPct val="100000"/>
              <a:buChar char="•"/>
              <a:defRPr sz="1400" spc="-6"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Введение санкций 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Технический облик продукта (ов)">
            <a:extLst>
              <a:ext uri="{FF2B5EF4-FFF2-40B4-BE49-F238E27FC236}">
                <a16:creationId xmlns:a16="http://schemas.microsoft.com/office/drawing/2014/main" xmlns="" id="{C76F371D-578E-BBCD-5E14-55CECA308642}"/>
              </a:ext>
            </a:extLst>
          </p:cNvPr>
          <p:cNvSpPr txBox="1"/>
          <p:nvPr/>
        </p:nvSpPr>
        <p:spPr>
          <a:xfrm>
            <a:off x="190004" y="27511"/>
            <a:ext cx="8932271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b="1">
                <a:solidFill>
                  <a:srgbClr val="57382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1200" dirty="0"/>
              <a:t>ИНВЕСТИЦИОННЫЕ </a:t>
            </a:r>
            <a:br>
              <a:rPr lang="ru-RU" sz="1200" dirty="0"/>
            </a:br>
            <a:r>
              <a:rPr lang="ru-RU" sz="1200" dirty="0"/>
              <a:t>ПОКАЗАТЕЛИ</a:t>
            </a:r>
            <a:endParaRPr lang="ru-RU" sz="1200" dirty="0">
              <a:highlight>
                <a:srgbClr val="FFFF00"/>
              </a:highlight>
            </a:endParaRPr>
          </a:p>
        </p:txBody>
      </p:sp>
      <p:sp>
        <p:nvSpPr>
          <p:cNvPr id="3" name="Линия">
            <a:extLst>
              <a:ext uri="{FF2B5EF4-FFF2-40B4-BE49-F238E27FC236}">
                <a16:creationId xmlns:a16="http://schemas.microsoft.com/office/drawing/2014/main" xmlns="" id="{B4663AEC-7C84-B00E-5BE8-7F30851760E0}"/>
              </a:ext>
            </a:extLst>
          </p:cNvPr>
          <p:cNvSpPr/>
          <p:nvPr/>
        </p:nvSpPr>
        <p:spPr>
          <a:xfrm>
            <a:off x="-7722" y="538571"/>
            <a:ext cx="4401378" cy="2"/>
          </a:xfrm>
          <a:prstGeom prst="line">
            <a:avLst/>
          </a:prstGeom>
          <a:ln w="63500">
            <a:solidFill>
              <a:srgbClr val="C7B98B">
                <a:alpha val="31266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" name="XXX %"/>
          <p:cNvSpPr txBox="1"/>
          <p:nvPr/>
        </p:nvSpPr>
        <p:spPr>
          <a:xfrm>
            <a:off x="253638" y="2138798"/>
            <a:ext cx="593428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R="5080">
              <a:spcBef>
                <a:spcPts val="600"/>
              </a:spcBef>
              <a:tabLst>
                <a:tab pos="215900" algn="l"/>
              </a:tabLst>
              <a:defRPr sz="1400" b="1" spc="-6">
                <a:latin typeface="Arial"/>
                <a:ea typeface="Arial"/>
                <a:cs typeface="Arial"/>
                <a:sym typeface="Arial"/>
              </a:defRPr>
            </a:pPr>
            <a:r>
              <a:rPr lang="ru-RU" spc="-7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 лет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991</Words>
  <Application>Microsoft Office PowerPoint</Application>
  <PresentationFormat>Экран (4:3)</PresentationFormat>
  <Paragraphs>194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</vt:lpstr>
      <vt:lpstr>Times New Roman</vt:lpstr>
      <vt:lpstr>Office Theme</vt:lpstr>
      <vt:lpstr> Разработка и освоение серийного производства постоянных непроволочных углеродистых резисторов гражданского назначения с целью импортозамещения и увеличения доли рынка отечественных изделий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Указать название  комплексного проекта</dc:title>
  <dc:creator>Шеина Елизавета Павловна</dc:creator>
  <cp:lastModifiedBy>007</cp:lastModifiedBy>
  <cp:revision>76</cp:revision>
  <dcterms:modified xsi:type="dcterms:W3CDTF">2022-07-22T11:02:11Z</dcterms:modified>
</cp:coreProperties>
</file>